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54" r:id="rId3"/>
    <p:sldId id="352" r:id="rId4"/>
    <p:sldId id="353" r:id="rId5"/>
    <p:sldId id="257" r:id="rId6"/>
    <p:sldId id="296" r:id="rId7"/>
    <p:sldId id="258" r:id="rId8"/>
    <p:sldId id="259" r:id="rId9"/>
    <p:sldId id="260" r:id="rId10"/>
    <p:sldId id="261" r:id="rId11"/>
    <p:sldId id="262" r:id="rId12"/>
    <p:sldId id="263" r:id="rId13"/>
    <p:sldId id="264" r:id="rId14"/>
    <p:sldId id="265" r:id="rId15"/>
    <p:sldId id="266" r:id="rId16"/>
    <p:sldId id="368" r:id="rId17"/>
    <p:sldId id="305" r:id="rId18"/>
    <p:sldId id="267" r:id="rId19"/>
    <p:sldId id="286" r:id="rId20"/>
    <p:sldId id="288" r:id="rId21"/>
    <p:sldId id="287" r:id="rId22"/>
    <p:sldId id="289" r:id="rId23"/>
    <p:sldId id="290" r:id="rId24"/>
    <p:sldId id="291" r:id="rId25"/>
    <p:sldId id="355" r:id="rId26"/>
    <p:sldId id="292" r:id="rId27"/>
    <p:sldId id="356" r:id="rId28"/>
    <p:sldId id="294" r:id="rId29"/>
    <p:sldId id="295" r:id="rId30"/>
    <p:sldId id="285" r:id="rId31"/>
    <p:sldId id="358" r:id="rId32"/>
    <p:sldId id="268" r:id="rId33"/>
    <p:sldId id="269" r:id="rId34"/>
    <p:sldId id="359" r:id="rId35"/>
    <p:sldId id="270" r:id="rId36"/>
    <p:sldId id="367"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97" r:id="rId52"/>
    <p:sldId id="298" r:id="rId53"/>
    <p:sldId id="299" r:id="rId54"/>
    <p:sldId id="300" r:id="rId55"/>
    <p:sldId id="301" r:id="rId56"/>
    <p:sldId id="302" r:id="rId57"/>
    <p:sldId id="303" r:id="rId58"/>
    <p:sldId id="304" r:id="rId59"/>
    <p:sldId id="307" r:id="rId60"/>
    <p:sldId id="308" r:id="rId61"/>
    <p:sldId id="309" r:id="rId62"/>
    <p:sldId id="310" r:id="rId63"/>
    <p:sldId id="311" r:id="rId64"/>
    <p:sldId id="312" r:id="rId65"/>
    <p:sldId id="313" r:id="rId66"/>
    <p:sldId id="314" r:id="rId67"/>
    <p:sldId id="315" r:id="rId68"/>
    <p:sldId id="346" r:id="rId69"/>
    <p:sldId id="316" r:id="rId70"/>
    <p:sldId id="317" r:id="rId71"/>
    <p:sldId id="318" r:id="rId72"/>
    <p:sldId id="338" r:id="rId73"/>
    <p:sldId id="339" r:id="rId74"/>
    <p:sldId id="342" r:id="rId75"/>
    <p:sldId id="343" r:id="rId76"/>
    <p:sldId id="345" r:id="rId77"/>
    <p:sldId id="347" r:id="rId78"/>
    <p:sldId id="348" r:id="rId79"/>
    <p:sldId id="349" r:id="rId80"/>
    <p:sldId id="350" r:id="rId81"/>
    <p:sldId id="365" r:id="rId82"/>
    <p:sldId id="366" r:id="rId83"/>
    <p:sldId id="319" r:id="rId84"/>
    <p:sldId id="321" r:id="rId85"/>
    <p:sldId id="322" r:id="rId86"/>
    <p:sldId id="320"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60" r:id="rId103"/>
    <p:sldId id="362" r:id="rId104"/>
    <p:sldId id="361" r:id="rId105"/>
    <p:sldId id="364" r:id="rId106"/>
    <p:sldId id="363" r:id="rId107"/>
    <p:sldId id="369"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HADULLA MUHAMMED HIBATHULLAJI" initials="SMH" lastIdx="2" clrIdx="0">
    <p:extLst>
      <p:ext uri="{19B8F6BF-5375-455C-9EA6-DF929625EA0E}">
        <p15:presenceInfo xmlns:p15="http://schemas.microsoft.com/office/powerpoint/2012/main" userId="b26ae3adaea3e7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6190" autoAdjust="0"/>
  </p:normalViewPr>
  <p:slideViewPr>
    <p:cSldViewPr snapToGrid="0">
      <p:cViewPr varScale="1">
        <p:scale>
          <a:sx n="50" d="100"/>
          <a:sy n="50" d="100"/>
        </p:scale>
        <p:origin x="1208"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21T08:57:45.472" idx="1">
    <p:pos x="6474" y="435"/>
    <p:text/>
    <p:extLst>
      <p:ext uri="{C676402C-5697-4E1C-873F-D02D1690AC5C}">
        <p15:threadingInfo xmlns:p15="http://schemas.microsoft.com/office/powerpoint/2012/main"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5T18:21:03.506" idx="2">
    <p:pos x="10" y="10"/>
    <p:text/>
    <p:extLst>
      <p:ext uri="{C676402C-5697-4E1C-873F-D02D1690AC5C}">
        <p15:threadingInfo xmlns:p15="http://schemas.microsoft.com/office/powerpoint/2012/main"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CB3EB-08E7-4790-BBA6-4ADFEF8E1E14}" type="datetimeFigureOut">
              <a:rPr lang="en-IN" smtClean="0"/>
              <a:t>12-07-2022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55282-144E-412F-A068-049F9B9E38C2}" type="slidenum">
              <a:rPr lang="en-IN" smtClean="0"/>
              <a:t>‹#›</a:t>
            </a:fld>
            <a:endParaRPr lang="en-IN"/>
          </a:p>
        </p:txBody>
      </p:sp>
    </p:spTree>
    <p:extLst>
      <p:ext uri="{BB962C8B-B14F-4D97-AF65-F5344CB8AC3E}">
        <p14:creationId xmlns:p14="http://schemas.microsoft.com/office/powerpoint/2010/main" val="1410616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4</a:t>
            </a:fld>
            <a:endParaRPr lang="en-IN"/>
          </a:p>
        </p:txBody>
      </p:sp>
    </p:spTree>
    <p:extLst>
      <p:ext uri="{BB962C8B-B14F-4D97-AF65-F5344CB8AC3E}">
        <p14:creationId xmlns:p14="http://schemas.microsoft.com/office/powerpoint/2010/main" val="176878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Frutiger"/>
              </a:rPr>
              <a:t>Ecg</a:t>
            </a:r>
            <a:r>
              <a:rPr lang="en-US" sz="1800" b="0" i="0" u="none" strike="noStrike" baseline="0" dirty="0">
                <a:solidFill>
                  <a:srgbClr val="000000"/>
                </a:solidFill>
                <a:latin typeface="Frutiger"/>
              </a:rPr>
              <a:t> gated pet are reviewed for regional wall motion, wall thickening, and calculation of LV volumes and EF. </a:t>
            </a:r>
            <a:r>
              <a:rPr lang="en-US" sz="1800" b="0" i="0" u="none" strike="noStrike" baseline="0" dirty="0" err="1">
                <a:solidFill>
                  <a:srgbClr val="000000"/>
                </a:solidFill>
                <a:latin typeface="Frutiger"/>
              </a:rPr>
              <a:t>Dyssynchrony</a:t>
            </a:r>
            <a:r>
              <a:rPr lang="en-US" sz="1800" b="0" i="0" u="none" strike="noStrike" baseline="0" dirty="0">
                <a:solidFill>
                  <a:srgbClr val="000000"/>
                </a:solidFill>
                <a:latin typeface="Frutiger"/>
              </a:rPr>
              <a:t> can also be evaluated using specialized software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17</a:t>
            </a:fld>
            <a:endParaRPr lang="en-IN"/>
          </a:p>
        </p:txBody>
      </p:sp>
    </p:spTree>
    <p:extLst>
      <p:ext uri="{BB962C8B-B14F-4D97-AF65-F5344CB8AC3E}">
        <p14:creationId xmlns:p14="http://schemas.microsoft.com/office/powerpoint/2010/main" val="357366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152A9"/>
                </a:solidFill>
                <a:effectLst/>
                <a:latin typeface="Charis"/>
              </a:rPr>
              <a:t>Effect of radiotracer “roll-off” on myocardial perfusion images. In the graph, regional myocardial uptake of a radiotracer uptake is plotted against regional coronary blood flow. The radiotracer shows significant roll-off at flows exceeding 2.5 mL/min/g. In the relative low flow range, because of good linearity of uptake, a myocardial region with 0.75 mL/min/g has significantly less radiotracer uptake than a region with1.5 mL/min/g, resulting in an abnormal image with defect </a:t>
            </a:r>
            <a:r>
              <a:rPr lang="en-US" b="0" i="1" u="none" strike="noStrike" dirty="0">
                <a:solidFill>
                  <a:srgbClr val="3152A9"/>
                </a:solidFill>
                <a:effectLst/>
                <a:latin typeface="Charis"/>
              </a:rPr>
              <a:t>(left image)</a:t>
            </a:r>
            <a:r>
              <a:rPr lang="en-US" b="0" i="0" u="none" strike="noStrike" dirty="0">
                <a:solidFill>
                  <a:srgbClr val="3152A9"/>
                </a:solidFill>
                <a:effectLst/>
                <a:latin typeface="Charis"/>
              </a:rPr>
              <a:t>. However, at higher flow ranges, a similar 0.75 mL/min/g flow difference may result in no significant difference in myocardial radiotracer uptake and in a normal image without perfusion defect</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21</a:t>
            </a:fld>
            <a:endParaRPr lang="en-IN"/>
          </a:p>
        </p:txBody>
      </p:sp>
    </p:spTree>
    <p:extLst>
      <p:ext uri="{BB962C8B-B14F-4D97-AF65-F5344CB8AC3E}">
        <p14:creationId xmlns:p14="http://schemas.microsoft.com/office/powerpoint/2010/main" val="152108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Frutiger"/>
              </a:rPr>
              <a:t>Patient with an approximately 50% coronary stenosis imaged with 99mTc-sestamibi. The marked roll-off of </a:t>
            </a:r>
            <a:r>
              <a:rPr lang="en-US" sz="1800" b="0" i="0" u="none" strike="noStrike" baseline="0" dirty="0" err="1">
                <a:solidFill>
                  <a:srgbClr val="000000"/>
                </a:solidFill>
                <a:latin typeface="Frutiger"/>
              </a:rPr>
              <a:t>sestamibi</a:t>
            </a:r>
            <a:r>
              <a:rPr lang="en-US" sz="1800" b="0" i="0" u="none" strike="noStrike" baseline="0" dirty="0">
                <a:solidFill>
                  <a:srgbClr val="000000"/>
                </a:solidFill>
                <a:latin typeface="Frutiger"/>
              </a:rPr>
              <a:t> uptake at high flow rates leads to minimal contrast between tracer retention in the diseased coronary territory (</a:t>
            </a:r>
            <a:r>
              <a:rPr lang="en-US" sz="1800" b="0" i="1" u="none" strike="noStrike" baseline="0" dirty="0">
                <a:solidFill>
                  <a:srgbClr val="000000"/>
                </a:solidFill>
                <a:latin typeface="Frutiger"/>
              </a:rPr>
              <a:t>point A</a:t>
            </a:r>
            <a:r>
              <a:rPr lang="en-US" sz="1800" b="0" i="0" u="none" strike="noStrike" baseline="0" dirty="0">
                <a:solidFill>
                  <a:srgbClr val="000000"/>
                </a:solidFill>
                <a:latin typeface="Frutiger"/>
              </a:rPr>
              <a:t>) and the normal coronary artery (</a:t>
            </a:r>
            <a:r>
              <a:rPr lang="en-US" sz="1800" b="0" i="1" u="none" strike="noStrike" baseline="0" dirty="0">
                <a:solidFill>
                  <a:srgbClr val="000000"/>
                </a:solidFill>
                <a:latin typeface="Frutiger"/>
              </a:rPr>
              <a:t>point B</a:t>
            </a:r>
            <a:r>
              <a:rPr lang="en-US" sz="1800" b="0" i="0" u="none" strike="noStrike" baseline="0" dirty="0">
                <a:solidFill>
                  <a:srgbClr val="000000"/>
                </a:solidFill>
                <a:latin typeface="Frutiger"/>
              </a:rPr>
              <a:t>) and a relatively normal image. </a:t>
            </a:r>
            <a:r>
              <a:rPr lang="en-US" sz="1800" b="0" i="1" u="none" strike="noStrike" baseline="0" dirty="0">
                <a:solidFill>
                  <a:srgbClr val="000000"/>
                </a:solidFill>
                <a:latin typeface="Frutiger"/>
              </a:rPr>
              <a:t>Bottom: </a:t>
            </a:r>
            <a:r>
              <a:rPr lang="en-US" sz="1800" b="0" i="0" u="none" strike="noStrike" baseline="0" dirty="0">
                <a:solidFill>
                  <a:srgbClr val="000000"/>
                </a:solidFill>
                <a:latin typeface="Frutiger"/>
              </a:rPr>
              <a:t>Improved defect contrast when the same patient is imaged with 13N ammonia, which has a less marked roll-off in tracer retention at high flow rates. (Adapted from Salerno M, </a:t>
            </a:r>
            <a:r>
              <a:rPr lang="en-US" sz="1800" b="0" i="0" u="none" strike="noStrike" baseline="0" dirty="0" err="1">
                <a:solidFill>
                  <a:srgbClr val="000000"/>
                </a:solidFill>
                <a:latin typeface="Frutiger"/>
              </a:rPr>
              <a:t>Beller</a:t>
            </a:r>
            <a:r>
              <a:rPr lang="en-US" sz="1800" b="0" i="0" u="none" strike="noStrike" baseline="0" dirty="0">
                <a:solidFill>
                  <a:srgbClr val="000000"/>
                </a:solidFill>
                <a:latin typeface="Frutiger"/>
              </a:rPr>
              <a:t> GA. Noninvasive assessment of myocardial perfusion.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22</a:t>
            </a:fld>
            <a:endParaRPr lang="en-IN"/>
          </a:p>
        </p:txBody>
      </p:sp>
    </p:spTree>
    <p:extLst>
      <p:ext uri="{BB962C8B-B14F-4D97-AF65-F5344CB8AC3E}">
        <p14:creationId xmlns:p14="http://schemas.microsoft.com/office/powerpoint/2010/main" val="13525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23</a:t>
            </a:fld>
            <a:endParaRPr lang="en-IN"/>
          </a:p>
        </p:txBody>
      </p:sp>
    </p:spTree>
    <p:extLst>
      <p:ext uri="{BB962C8B-B14F-4D97-AF65-F5344CB8AC3E}">
        <p14:creationId xmlns:p14="http://schemas.microsoft.com/office/powerpoint/2010/main" val="279092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0" i="0" u="none" strike="noStrike" baseline="0" dirty="0">
                <a:latin typeface="CenturyGothic"/>
              </a:rPr>
              <a:t>Generators are</a:t>
            </a:r>
          </a:p>
          <a:p>
            <a:pPr algn="l"/>
            <a:r>
              <a:rPr lang="en-US" sz="1800" b="0" i="0" u="none" strike="noStrike" baseline="0" dirty="0">
                <a:latin typeface="CenturyGothic"/>
              </a:rPr>
              <a:t>devices that allow the separation of a radionuclide from a</a:t>
            </a:r>
          </a:p>
          <a:p>
            <a:pPr algn="l"/>
            <a:r>
              <a:rPr lang="en-US" sz="1800" b="0" i="0" u="none" strike="noStrike" baseline="0" dirty="0">
                <a:latin typeface="CenturyGothic"/>
              </a:rPr>
              <a:t>relatively long-lived parent, allowing the production of</a:t>
            </a:r>
          </a:p>
          <a:p>
            <a:pPr algn="l"/>
            <a:r>
              <a:rPr lang="en-US" sz="1800" b="0" i="0" u="none" strike="noStrike" baseline="0" dirty="0">
                <a:latin typeface="CenturyGothic"/>
              </a:rPr>
              <a:t>short-lived radionuclides at a location remote from a reactor</a:t>
            </a:r>
          </a:p>
          <a:p>
            <a:pPr algn="l"/>
            <a:r>
              <a:rPr lang="en-US" sz="1800" b="0" i="0" u="none" strike="noStrike" baseline="0" dirty="0">
                <a:latin typeface="CenturyGothic"/>
              </a:rPr>
              <a:t>or cyclotron (such as a hospital, clinic, or local </a:t>
            </a:r>
            <a:r>
              <a:rPr lang="en-US" sz="1800" b="0" i="0" u="none" strike="noStrike" baseline="0" dirty="0" err="1">
                <a:latin typeface="CenturyGothic"/>
              </a:rPr>
              <a:t>radiopharmacy</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24</a:t>
            </a:fld>
            <a:endParaRPr lang="en-IN"/>
          </a:p>
        </p:txBody>
      </p:sp>
    </p:spTree>
    <p:extLst>
      <p:ext uri="{BB962C8B-B14F-4D97-AF65-F5344CB8AC3E}">
        <p14:creationId xmlns:p14="http://schemas.microsoft.com/office/powerpoint/2010/main" val="1144391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26</a:t>
            </a:fld>
            <a:endParaRPr lang="en-IN"/>
          </a:p>
        </p:txBody>
      </p:sp>
    </p:spTree>
    <p:extLst>
      <p:ext uri="{BB962C8B-B14F-4D97-AF65-F5344CB8AC3E}">
        <p14:creationId xmlns:p14="http://schemas.microsoft.com/office/powerpoint/2010/main" val="107652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29</a:t>
            </a:fld>
            <a:endParaRPr lang="en-IN"/>
          </a:p>
        </p:txBody>
      </p:sp>
    </p:spTree>
    <p:extLst>
      <p:ext uri="{BB962C8B-B14F-4D97-AF65-F5344CB8AC3E}">
        <p14:creationId xmlns:p14="http://schemas.microsoft.com/office/powerpoint/2010/main" val="109727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Cheltenham"/>
              </a:rPr>
              <a:t>oxygen demand from high heart rate, contractility, and ventricular work that is met physiologically by increased blood supply from </a:t>
            </a:r>
            <a:r>
              <a:rPr lang="en-US" sz="1800" b="1" i="0" u="none" strike="noStrike" baseline="0" dirty="0">
                <a:solidFill>
                  <a:srgbClr val="000000"/>
                </a:solidFill>
                <a:latin typeface="ITC Cheltenham"/>
              </a:rPr>
              <a:t>metabolic vasodilation </a:t>
            </a:r>
          </a:p>
          <a:p>
            <a:endParaRPr lang="en-US" sz="1800" b="0" i="0" u="none" strike="noStrike" baseline="0" dirty="0">
              <a:solidFill>
                <a:srgbClr val="000000"/>
              </a:solidFill>
              <a:latin typeface="ITC Cheltenham"/>
            </a:endParaRPr>
          </a:p>
          <a:p>
            <a:r>
              <a:rPr lang="en-US" sz="1800" b="0" i="0" u="none" strike="noStrike" baseline="0" dirty="0">
                <a:solidFill>
                  <a:srgbClr val="000000"/>
                </a:solidFill>
                <a:latin typeface="ITC Cheltenham"/>
              </a:rPr>
              <a:t>critical stenosis (&gt;90%), where the microvasculature is maximally vasodilated at rest, vasodilation of the epicardial coronaries by vasodilator stress agents can redistribute flow away from the </a:t>
            </a:r>
            <a:r>
              <a:rPr lang="en-US" sz="1800" b="0" i="0" u="none" strike="noStrike" baseline="0" dirty="0" err="1">
                <a:solidFill>
                  <a:srgbClr val="000000"/>
                </a:solidFill>
                <a:latin typeface="ITC Cheltenham"/>
              </a:rPr>
              <a:t>subendocardium</a:t>
            </a:r>
            <a:r>
              <a:rPr lang="en-US" sz="1800" b="0" i="0" u="none" strike="noStrike" baseline="0" dirty="0">
                <a:solidFill>
                  <a:srgbClr val="000000"/>
                </a:solidFill>
                <a:latin typeface="ITC Cheltenham"/>
              </a:rPr>
              <a:t> causing coronary steal,</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30</a:t>
            </a:fld>
            <a:endParaRPr lang="en-IN"/>
          </a:p>
        </p:txBody>
      </p:sp>
    </p:spTree>
    <p:extLst>
      <p:ext uri="{BB962C8B-B14F-4D97-AF65-F5344CB8AC3E}">
        <p14:creationId xmlns:p14="http://schemas.microsoft.com/office/powerpoint/2010/main" val="357410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9c1f1cb57a209a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9c1f1cb57a209a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ITC Cheltenham"/>
              </a:rPr>
              <a:t>In a stress-first protocol, stress MPI is performed first and only followed by rest imaging when stress images are abnormal</a:t>
            </a:r>
          </a:p>
          <a:p>
            <a:pPr marL="285750" indent="-285750">
              <a:buFont typeface="Arial" panose="020B0604020202020204" pitchFamily="34" charset="0"/>
              <a:buChar char="•"/>
            </a:pPr>
            <a:r>
              <a:rPr lang="en-US" sz="1800" b="0" i="0" u="none" strike="noStrike" baseline="0" dirty="0">
                <a:solidFill>
                  <a:srgbClr val="000000"/>
                </a:solidFill>
                <a:latin typeface="ITC Cheltenham"/>
              </a:rPr>
              <a:t>Most  preferred for patients </a:t>
            </a:r>
            <a:r>
              <a:rPr lang="en-US" sz="1800" b="1" i="0" u="none" strike="noStrike" baseline="0" dirty="0">
                <a:solidFill>
                  <a:srgbClr val="000000"/>
                </a:solidFill>
                <a:latin typeface="ITC Cheltenham"/>
              </a:rPr>
              <a:t>without prior CAD </a:t>
            </a:r>
            <a:r>
              <a:rPr lang="en-US" sz="1800" b="0" i="0" u="none" strike="noStrike" baseline="0" dirty="0">
                <a:solidFill>
                  <a:srgbClr val="000000"/>
                </a:solidFill>
                <a:latin typeface="ITC Cheltenham"/>
              </a:rPr>
              <a:t>because it is most efficient and associated with the lowest radiation dose to the patient </a:t>
            </a:r>
          </a:p>
          <a:p>
            <a:pPr marL="285750" indent="-285750">
              <a:buFont typeface="Arial" panose="020B0604020202020204" pitchFamily="34" charset="0"/>
              <a:buChar char="•"/>
            </a:pPr>
            <a:r>
              <a:rPr lang="en-US" sz="1800" b="0" i="0" u="none" strike="noStrike" baseline="0" dirty="0">
                <a:solidFill>
                  <a:srgbClr val="000000"/>
                </a:solidFill>
                <a:latin typeface="ITC Cheltenham"/>
              </a:rPr>
              <a:t>careful patient selection, review of the stress images as soon as they are completed, and a definitive scan interpretation as normal. </a:t>
            </a:r>
          </a:p>
          <a:p>
            <a:pPr marL="285750" indent="-285750">
              <a:buFont typeface="Arial" panose="020B0604020202020204" pitchFamily="34" charset="0"/>
              <a:buChar char="•"/>
            </a:pPr>
            <a:endParaRPr lang="en-US" sz="1800" b="0" i="0" u="none" strike="noStrike" baseline="0" dirty="0">
              <a:solidFill>
                <a:srgbClr val="000000"/>
              </a:solidFill>
              <a:latin typeface="ITC Cheltenham"/>
            </a:endParaRPr>
          </a:p>
          <a:p>
            <a:pPr marL="285750" indent="-285750">
              <a:buFont typeface="Arial" panose="020B0604020202020204" pitchFamily="34" charset="0"/>
              <a:buChar char="•"/>
            </a:pPr>
            <a:r>
              <a:rPr lang="en-IN" sz="1800" b="0" i="0" u="none" strike="noStrike" baseline="0" dirty="0">
                <a:solidFill>
                  <a:srgbClr val="000000"/>
                </a:solidFill>
                <a:latin typeface="ITC Cheltenham"/>
              </a:rPr>
              <a:t>Most patients </a:t>
            </a:r>
            <a:r>
              <a:rPr lang="en-US" sz="1800" b="0" i="0" u="none" strike="noStrike" baseline="0" dirty="0">
                <a:solidFill>
                  <a:srgbClr val="000000"/>
                </a:solidFill>
                <a:latin typeface="ITC Cheltenham"/>
              </a:rPr>
              <a:t>are candidates for stress-first imaging, except for patients with documented prior MI </a:t>
            </a:r>
          </a:p>
          <a:p>
            <a:pPr marL="285750" indent="-285750">
              <a:buFont typeface="Arial" panose="020B0604020202020204" pitchFamily="34" charset="0"/>
              <a:buChar char="•"/>
            </a:pPr>
            <a:r>
              <a:rPr lang="en-US" sz="1800" b="0" i="0" u="none" strike="noStrike" baseline="0" dirty="0">
                <a:solidFill>
                  <a:srgbClr val="000000"/>
                </a:solidFill>
                <a:latin typeface="ITC Cheltenham"/>
              </a:rPr>
              <a:t>those </a:t>
            </a:r>
            <a:r>
              <a:rPr lang="en-US" sz="1800" b="1" i="0" u="none" strike="noStrike" baseline="0" dirty="0">
                <a:solidFill>
                  <a:srgbClr val="000000"/>
                </a:solidFill>
                <a:latin typeface="ITC Cheltenham"/>
              </a:rPr>
              <a:t>needing viability assessment</a:t>
            </a:r>
            <a:r>
              <a:rPr lang="en-US" sz="1800" b="0" i="0" u="none" strike="noStrike" baseline="0" dirty="0">
                <a:solidFill>
                  <a:srgbClr val="000000"/>
                </a:solidFill>
                <a:latin typeface="ITC Cheltenham"/>
              </a:rPr>
              <a:t>, or those </a:t>
            </a:r>
            <a:r>
              <a:rPr lang="en-US" sz="1800" b="1" i="0" u="none" strike="noStrike" baseline="0" dirty="0">
                <a:solidFill>
                  <a:srgbClr val="000000"/>
                </a:solidFill>
                <a:latin typeface="ITC Cheltenham"/>
              </a:rPr>
              <a:t>presenting with ACS </a:t>
            </a:r>
            <a:r>
              <a:rPr lang="en-US" sz="1800" b="0" i="0" u="none" strike="noStrike" baseline="0" dirty="0">
                <a:solidFill>
                  <a:srgbClr val="000000"/>
                </a:solidFill>
                <a:latin typeface="ITC Cheltenham"/>
              </a:rPr>
              <a:t>who may </a:t>
            </a:r>
            <a:r>
              <a:rPr lang="en-US" sz="1800" b="1" i="0" u="none" strike="noStrike" baseline="0" dirty="0">
                <a:solidFill>
                  <a:srgbClr val="000000"/>
                </a:solidFill>
                <a:latin typeface="ITC Cheltenham"/>
              </a:rPr>
              <a:t>benefit from rest and stress </a:t>
            </a:r>
            <a:r>
              <a:rPr lang="en-US" sz="1800" b="0" i="0" u="none" strike="noStrike" baseline="0" dirty="0">
                <a:solidFill>
                  <a:srgbClr val="000000"/>
                </a:solidFill>
                <a:latin typeface="ITC Cheltenham"/>
              </a:rPr>
              <a:t>imaging </a:t>
            </a:r>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42</a:t>
            </a:fld>
            <a:endParaRPr lang="en-IN"/>
          </a:p>
        </p:txBody>
      </p:sp>
    </p:spTree>
    <p:extLst>
      <p:ext uri="{BB962C8B-B14F-4D97-AF65-F5344CB8AC3E}">
        <p14:creationId xmlns:p14="http://schemas.microsoft.com/office/powerpoint/2010/main" val="188206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Cheltenham"/>
              </a:rPr>
              <a:t>American Society of Nuclear Cardiology (ASNC) recommends a 180-degree angular image acquisition, with two heads in a 90-degree configuration, and 60 projection images (30 per detector), 3-degree rotation per stop, 25 to 30 seconds of imaging per stop (13-to 16-minute scan duration), and gated imaging. The images are then reconstructed using a computer algorithm before review.</a:t>
            </a:r>
          </a:p>
          <a:p>
            <a:r>
              <a:rPr lang="en-US" sz="1800" b="0" i="0" u="none" strike="noStrike" baseline="0" dirty="0">
                <a:solidFill>
                  <a:srgbClr val="000000"/>
                </a:solidFill>
                <a:latin typeface="ITC Cheltenham"/>
              </a:rPr>
              <a:t> These novel reconstruction algorithms lead to better spatial resolution and improved accuracy </a:t>
            </a:r>
          </a:p>
          <a:p>
            <a:endParaRPr lang="en-US" sz="1800" b="0" i="0" u="none" strike="noStrike" baseline="0" dirty="0">
              <a:solidFill>
                <a:srgbClr val="000000"/>
              </a:solidFill>
              <a:latin typeface="ITC Cheltenham"/>
            </a:endParaRPr>
          </a:p>
          <a:p>
            <a:endParaRPr lang="en-US" sz="1800" b="0" i="0" u="none" strike="noStrike" baseline="0" dirty="0">
              <a:solidFill>
                <a:srgbClr val="000000"/>
              </a:solidFill>
              <a:latin typeface="ITC Cheltenham"/>
            </a:endParaRPr>
          </a:p>
          <a:p>
            <a:endParaRPr lang="en-US" sz="1800" b="0" i="0" u="none" strike="noStrike" baseline="0" dirty="0">
              <a:solidFill>
                <a:srgbClr val="000000"/>
              </a:solidFill>
              <a:latin typeface="ITC Cheltenham"/>
            </a:endParaRPr>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8</a:t>
            </a:fld>
            <a:endParaRPr lang="en-IN" dirty="0"/>
          </a:p>
        </p:txBody>
      </p:sp>
    </p:spTree>
    <p:extLst>
      <p:ext uri="{BB962C8B-B14F-4D97-AF65-F5344CB8AC3E}">
        <p14:creationId xmlns:p14="http://schemas.microsoft.com/office/powerpoint/2010/main" val="259842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solidFill>
                  <a:srgbClr val="000000"/>
                </a:solidFill>
                <a:latin typeface="ITC Cheltenham"/>
              </a:rPr>
              <a:t>Hence, most patients with reversible perfusion defects do not demonstrate regional wall motion abnormalities on the gated SPECT studies, unless ischemia is severe leading to postischemic stunning.</a:t>
            </a:r>
            <a:endParaRPr lang="en-US" dirty="0">
              <a:solidFill>
                <a:srgbClr val="000000"/>
              </a:solidFill>
              <a:latin typeface="ITC Cheltenham"/>
            </a:endParaRPr>
          </a:p>
          <a:p>
            <a:pPr marL="171450" indent="-171450">
              <a:buFont typeface="Arial" panose="020B0604020202020204" pitchFamily="34" charset="0"/>
              <a:buChar char="•"/>
            </a:pPr>
            <a:r>
              <a:rPr lang="en-US" sz="1200" b="0" i="0" u="none" strike="noStrike" baseline="0" dirty="0">
                <a:solidFill>
                  <a:srgbClr val="000000"/>
                </a:solidFill>
                <a:latin typeface="ITC Cheltenham"/>
              </a:rPr>
              <a:t>A </a:t>
            </a:r>
            <a:r>
              <a:rPr lang="en-US" sz="1200" b="1" i="0" u="none" strike="noStrike" baseline="0" dirty="0">
                <a:solidFill>
                  <a:srgbClr val="000000"/>
                </a:solidFill>
                <a:latin typeface="ITC Cheltenham"/>
              </a:rPr>
              <a:t>lack of increase in LVEF with vasodilator </a:t>
            </a:r>
            <a:r>
              <a:rPr lang="en-US" sz="1200" b="0" i="0" u="none" strike="noStrike" baseline="0" dirty="0">
                <a:solidFill>
                  <a:srgbClr val="000000"/>
                </a:solidFill>
                <a:latin typeface="ITC Cheltenham"/>
              </a:rPr>
              <a:t>stress or a </a:t>
            </a:r>
            <a:r>
              <a:rPr lang="en-US" sz="1200" b="0" i="1" u="none" strike="noStrike" baseline="0" dirty="0">
                <a:solidFill>
                  <a:srgbClr val="000000"/>
                </a:solidFill>
                <a:latin typeface="ITC Cheltenham"/>
              </a:rPr>
              <a:t>decrease in LVEF </a:t>
            </a:r>
            <a:r>
              <a:rPr lang="en-US" sz="1200" b="0" i="0" u="none" strike="noStrike" baseline="0" dirty="0">
                <a:solidFill>
                  <a:srgbClr val="000000"/>
                </a:solidFill>
                <a:latin typeface="ITC Cheltenham"/>
              </a:rPr>
              <a:t>post vasodilator stress with 82rubidium PET has been shown to be a marker </a:t>
            </a:r>
            <a:r>
              <a:rPr lang="en-US" sz="1200" b="1" i="0" u="none" strike="noStrike" baseline="0" dirty="0">
                <a:solidFill>
                  <a:srgbClr val="000000"/>
                </a:solidFill>
                <a:latin typeface="ITC Cheltenham"/>
              </a:rPr>
              <a:t>of significant obstructive multivessel CAD </a:t>
            </a:r>
            <a:r>
              <a:rPr lang="en-US" sz="1200" b="0" i="0" u="none" strike="noStrike" baseline="0" dirty="0">
                <a:solidFill>
                  <a:srgbClr val="000000"/>
                </a:solidFill>
                <a:latin typeface="ITC Cheltenham"/>
              </a:rPr>
              <a:t>(see section Patient-Centered Clinical Applications</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45</a:t>
            </a:fld>
            <a:endParaRPr lang="en-IN"/>
          </a:p>
        </p:txBody>
      </p:sp>
    </p:spTree>
    <p:extLst>
      <p:ext uri="{BB962C8B-B14F-4D97-AF65-F5344CB8AC3E}">
        <p14:creationId xmlns:p14="http://schemas.microsoft.com/office/powerpoint/2010/main" val="2946277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Frutiger"/>
              </a:rPr>
              <a:t>scout scan to position the heart in the field of view </a:t>
            </a:r>
          </a:p>
          <a:p>
            <a:r>
              <a:rPr lang="en-US" sz="1800" b="0" i="0" u="none" strike="noStrike" baseline="0" dirty="0" err="1">
                <a:solidFill>
                  <a:srgbClr val="000000"/>
                </a:solidFill>
                <a:latin typeface="Frutiger"/>
              </a:rPr>
              <a:t>nongated</a:t>
            </a:r>
            <a:r>
              <a:rPr lang="en-US" sz="1800" b="0" i="0" u="none" strike="noStrike" baseline="0" dirty="0">
                <a:solidFill>
                  <a:srgbClr val="000000"/>
                </a:solidFill>
                <a:latin typeface="Frutiger"/>
              </a:rPr>
              <a:t>, low-dose CT transmission scan for attenuation correction; </a:t>
            </a:r>
          </a:p>
          <a:p>
            <a:r>
              <a:rPr lang="en-IN" sz="1800" b="0" i="0" u="none" strike="noStrike" baseline="0" dirty="0">
                <a:solidFill>
                  <a:srgbClr val="000000"/>
                </a:solidFill>
              </a:rPr>
              <a:t>emission scan. </a:t>
            </a:r>
            <a:endParaRPr lang="en-US" sz="1800" b="0" i="0" u="none" strike="noStrike" baseline="0" dirty="0">
              <a:solidFill>
                <a:srgbClr val="000000"/>
              </a:solidFill>
              <a:latin typeface="Frutiger"/>
            </a:endParaRPr>
          </a:p>
          <a:p>
            <a:r>
              <a:rPr lang="en-US" sz="1800" b="0" i="0" u="none" strike="noStrike" baseline="0" dirty="0">
                <a:solidFill>
                  <a:srgbClr val="000000"/>
                </a:solidFill>
              </a:rPr>
              <a:t>MPI is typically performed in association with pharmacologic stress </a:t>
            </a:r>
            <a:endParaRPr lang="en-US" sz="1800" b="0" i="0" u="none" strike="noStrike" baseline="0" dirty="0">
              <a:solidFill>
                <a:srgbClr val="000000"/>
              </a:solidFill>
              <a:latin typeface="Frutiger"/>
            </a:endParaRPr>
          </a:p>
          <a:p>
            <a:r>
              <a:rPr lang="en-US" sz="1800" b="0" i="0" u="none" strike="noStrike" baseline="0" dirty="0">
                <a:solidFill>
                  <a:srgbClr val="000000"/>
                </a:solidFill>
                <a:latin typeface="Frutiger"/>
              </a:rPr>
              <a:t>exercise PET MPI is possible with 13N ammonia because of its longer physical half-life. </a:t>
            </a:r>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46</a:t>
            </a:fld>
            <a:endParaRPr lang="en-IN"/>
          </a:p>
        </p:txBody>
      </p:sp>
    </p:spTree>
    <p:extLst>
      <p:ext uri="{BB962C8B-B14F-4D97-AF65-F5344CB8AC3E}">
        <p14:creationId xmlns:p14="http://schemas.microsoft.com/office/powerpoint/2010/main" val="84248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Frutiger"/>
              </a:rPr>
              <a:t>18F-FDG PET/CT protocols for myocardial viability, sarcoidosis, and infective endocarditis/vasculitis assessment. Specific dietary preparation is required for each of these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48</a:t>
            </a:fld>
            <a:endParaRPr lang="en-IN"/>
          </a:p>
        </p:txBody>
      </p:sp>
    </p:spTree>
    <p:extLst>
      <p:ext uri="{BB962C8B-B14F-4D97-AF65-F5344CB8AC3E}">
        <p14:creationId xmlns:p14="http://schemas.microsoft.com/office/powerpoint/2010/main" val="279777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RrmxxxAdvPTimes"/>
              </a:rPr>
              <a:t>Data from the individual short-axis tomograms can be combined to create a</a:t>
            </a:r>
          </a:p>
          <a:p>
            <a:pPr algn="l"/>
            <a:r>
              <a:rPr lang="en-US" sz="1800" b="0" i="0" u="none" strike="noStrike" baseline="0" dirty="0">
                <a:latin typeface="RrmxxxAdvPTimes"/>
              </a:rPr>
              <a:t>polar map plot, representing a 2D compilation of all the 3D short-axis perfusion data. Standard</a:t>
            </a:r>
          </a:p>
          <a:p>
            <a:pPr algn="l"/>
            <a:r>
              <a:rPr lang="en-US" sz="1800" b="0" i="0" u="none" strike="noStrike" baseline="0" dirty="0">
                <a:latin typeface="RrmxxxAdvPTimes"/>
              </a:rPr>
              <a:t>nomenclature for the 17 segments is outlined.</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54</a:t>
            </a:fld>
            <a:endParaRPr lang="en-IN"/>
          </a:p>
        </p:txBody>
      </p:sp>
    </p:spTree>
    <p:extLst>
      <p:ext uri="{BB962C8B-B14F-4D97-AF65-F5344CB8AC3E}">
        <p14:creationId xmlns:p14="http://schemas.microsoft.com/office/powerpoint/2010/main" val="3398595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dirty="0">
                <a:solidFill>
                  <a:srgbClr val="000000"/>
                </a:solidFill>
                <a:latin typeface="Frutiger"/>
              </a:rPr>
              <a:t>Interpretation of myocardial perfusion images. </a:t>
            </a:r>
            <a:r>
              <a:rPr lang="en-IN" sz="1800" b="0" i="0" u="none" strike="noStrike" baseline="0" dirty="0">
                <a:solidFill>
                  <a:srgbClr val="000000"/>
                </a:solidFill>
                <a:latin typeface="Frutiger"/>
              </a:rPr>
              <a:t>Patterns of regional myocardial perfusion and corresponding regional wall motion associated with scans showing normal myocardial perfusion, attenuation artifact, scar, and ischemia</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55</a:t>
            </a:fld>
            <a:endParaRPr lang="en-IN"/>
          </a:p>
        </p:txBody>
      </p:sp>
    </p:spTree>
    <p:extLst>
      <p:ext uri="{BB962C8B-B14F-4D97-AF65-F5344CB8AC3E}">
        <p14:creationId xmlns:p14="http://schemas.microsoft.com/office/powerpoint/2010/main" val="3693858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59</a:t>
            </a:fld>
            <a:endParaRPr lang="en-IN"/>
          </a:p>
        </p:txBody>
      </p:sp>
    </p:spTree>
    <p:extLst>
      <p:ext uri="{BB962C8B-B14F-4D97-AF65-F5344CB8AC3E}">
        <p14:creationId xmlns:p14="http://schemas.microsoft.com/office/powerpoint/2010/main" val="364417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Frutiger"/>
              </a:rPr>
              <a:t>Patterns of myocardial perfusion and </a:t>
            </a:r>
            <a:r>
              <a:rPr lang="en-US" sz="1800" b="0" i="0" u="none" strike="noStrike" baseline="0" dirty="0">
                <a:solidFill>
                  <a:srgbClr val="000000"/>
                </a:solidFill>
                <a:latin typeface="Frutiger"/>
              </a:rPr>
              <a:t>18</a:t>
            </a:r>
            <a:r>
              <a:rPr lang="en-US" sz="1800" b="1" i="0" u="none" strike="noStrike" baseline="0" dirty="0">
                <a:solidFill>
                  <a:srgbClr val="000000"/>
                </a:solidFill>
                <a:latin typeface="Frutiger"/>
              </a:rPr>
              <a:t>F-FDG in viability imaging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60</a:t>
            </a:fld>
            <a:endParaRPr lang="en-IN"/>
          </a:p>
        </p:txBody>
      </p:sp>
    </p:spTree>
    <p:extLst>
      <p:ext uri="{BB962C8B-B14F-4D97-AF65-F5344CB8AC3E}">
        <p14:creationId xmlns:p14="http://schemas.microsoft.com/office/powerpoint/2010/main" val="45055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Frutiger"/>
              </a:rPr>
              <a:t>Patterns of myocardial perfusion and </a:t>
            </a:r>
            <a:r>
              <a:rPr lang="en-US" sz="1800" b="0" i="0" u="none" strike="noStrike" baseline="0" dirty="0">
                <a:solidFill>
                  <a:srgbClr val="000000"/>
                </a:solidFill>
                <a:latin typeface="Frutiger"/>
              </a:rPr>
              <a:t>18</a:t>
            </a:r>
            <a:r>
              <a:rPr lang="en-US" sz="1800" b="1" i="0" u="none" strike="noStrike" baseline="0" dirty="0">
                <a:solidFill>
                  <a:srgbClr val="000000"/>
                </a:solidFill>
                <a:latin typeface="Frutiger"/>
              </a:rPr>
              <a:t>F-FDG images in cardiac sarcoidosis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62</a:t>
            </a:fld>
            <a:endParaRPr lang="en-IN"/>
          </a:p>
        </p:txBody>
      </p:sp>
    </p:spTree>
    <p:extLst>
      <p:ext uri="{BB962C8B-B14F-4D97-AF65-F5344CB8AC3E}">
        <p14:creationId xmlns:p14="http://schemas.microsoft.com/office/powerpoint/2010/main" val="342519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64</a:t>
            </a:fld>
            <a:endParaRPr lang="en-IN"/>
          </a:p>
        </p:txBody>
      </p:sp>
    </p:spTree>
    <p:extLst>
      <p:ext uri="{BB962C8B-B14F-4D97-AF65-F5344CB8AC3E}">
        <p14:creationId xmlns:p14="http://schemas.microsoft.com/office/powerpoint/2010/main" val="2634166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B2B"/>
                </a:solidFill>
                <a:effectLst/>
                <a:latin typeface="Helvetica Neue"/>
              </a:rPr>
              <a:t> when moderate-to-severe ischemia (&gt;10% of the total myocardium ischemic) was detected by MPS, patients undergoing revascularization have shown an increased survival benefit over patients undergoing medical therapy</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68</a:t>
            </a:fld>
            <a:endParaRPr lang="en-IN"/>
          </a:p>
        </p:txBody>
      </p:sp>
    </p:spTree>
    <p:extLst>
      <p:ext uri="{BB962C8B-B14F-4D97-AF65-F5344CB8AC3E}">
        <p14:creationId xmlns:p14="http://schemas.microsoft.com/office/powerpoint/2010/main" val="204724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baseline="0" dirty="0">
                <a:solidFill>
                  <a:srgbClr val="000000"/>
                </a:solidFill>
                <a:latin typeface="ITC Cheltenham"/>
              </a:rPr>
              <a:t>analytical reconstruction approaches such </a:t>
            </a:r>
            <a:r>
              <a:rPr lang="en-IN" sz="1800" b="0" i="0" u="none" strike="noStrike" baseline="0" dirty="0" err="1">
                <a:solidFill>
                  <a:srgbClr val="000000"/>
                </a:solidFill>
                <a:latin typeface="ITC Cheltenham"/>
              </a:rPr>
              <a:t>SUCH</a:t>
            </a:r>
            <a:r>
              <a:rPr lang="en-IN" sz="1800" b="0" i="0" u="none" strike="noStrike" baseline="0" dirty="0">
                <a:solidFill>
                  <a:srgbClr val="000000"/>
                </a:solidFill>
                <a:latin typeface="ITC Cheltenham"/>
              </a:rPr>
              <a:t> AS FBP  T</a:t>
            </a:r>
            <a:r>
              <a:rPr lang="en-US" sz="1800" b="0" i="0" u="none" strike="noStrike" baseline="0" dirty="0" err="1">
                <a:solidFill>
                  <a:srgbClr val="000000"/>
                </a:solidFill>
                <a:latin typeface="ITC Cheltenham"/>
              </a:rPr>
              <a:t>hese</a:t>
            </a:r>
            <a:r>
              <a:rPr lang="en-US" sz="1800" b="0" i="0" u="none" strike="noStrike" baseline="0" dirty="0">
                <a:solidFill>
                  <a:srgbClr val="000000"/>
                </a:solidFill>
                <a:latin typeface="ITC Cheltenham"/>
              </a:rPr>
              <a:t> images were often smoothed to reduce statistical noise, resulting in degradation of spatial resolution and image quality. </a:t>
            </a:r>
          </a:p>
          <a:p>
            <a:r>
              <a:rPr lang="en-US" sz="1800" b="0" i="0" u="none" strike="noStrike" baseline="0" dirty="0">
                <a:solidFill>
                  <a:srgbClr val="000000"/>
                </a:solidFill>
                <a:latin typeface="ITC Cheltenham"/>
              </a:rPr>
              <a:t>Most current SPECT and PET scanners use iterative approaches such as </a:t>
            </a:r>
          </a:p>
          <a:p>
            <a:r>
              <a:rPr lang="en-US" sz="1800" b="0" i="0" u="none" strike="noStrike" baseline="0" dirty="0">
                <a:solidFill>
                  <a:srgbClr val="000000"/>
                </a:solidFill>
                <a:latin typeface="ITC Cheltenham"/>
              </a:rPr>
              <a:t>these algorithms over FBP are better handling of noise and improved accuracy </a:t>
            </a:r>
          </a:p>
          <a:p>
            <a:r>
              <a:rPr lang="en-US" sz="1800" b="0" i="0" u="none" strike="noStrike" baseline="0" dirty="0">
                <a:solidFill>
                  <a:srgbClr val="000000"/>
                </a:solidFill>
                <a:latin typeface="ITC Cheltenham"/>
              </a:rPr>
              <a:t>These novel reconstruction algorithms lead to better spatial resolution and improved accuracy </a:t>
            </a:r>
          </a:p>
          <a:p>
            <a:r>
              <a:rPr lang="en-IN" sz="1800" b="0" i="0" u="none" strike="noStrike" baseline="0" dirty="0">
                <a:solidFill>
                  <a:srgbClr val="000000"/>
                </a:solidFill>
                <a:latin typeface="ITC Cheltenham"/>
              </a:rPr>
              <a:t>improved noise compensation </a:t>
            </a:r>
          </a:p>
          <a:p>
            <a:r>
              <a:rPr lang="en-US" sz="1800" b="0" i="0" u="none" strike="noStrike" baseline="0" dirty="0">
                <a:solidFill>
                  <a:srgbClr val="000000"/>
                </a:solidFill>
                <a:latin typeface="ITC Cheltenham"/>
              </a:rPr>
              <a:t>reduced dose and/or scan duration with improved image quality </a:t>
            </a:r>
          </a:p>
        </p:txBody>
      </p:sp>
      <p:sp>
        <p:nvSpPr>
          <p:cNvPr id="4" name="Slide Number Placeholder 3"/>
          <p:cNvSpPr>
            <a:spLocks noGrp="1"/>
          </p:cNvSpPr>
          <p:nvPr>
            <p:ph type="sldNum" sz="quarter" idx="5"/>
          </p:nvPr>
        </p:nvSpPr>
        <p:spPr/>
        <p:txBody>
          <a:bodyPr/>
          <a:lstStyle/>
          <a:p>
            <a:fld id="{9C955282-144E-412F-A068-049F9B9E38C2}" type="slidenum">
              <a:rPr lang="en-IN" smtClean="0"/>
              <a:t>9</a:t>
            </a:fld>
            <a:endParaRPr lang="en-IN"/>
          </a:p>
        </p:txBody>
      </p:sp>
    </p:spTree>
    <p:extLst>
      <p:ext uri="{BB962C8B-B14F-4D97-AF65-F5344CB8AC3E}">
        <p14:creationId xmlns:p14="http://schemas.microsoft.com/office/powerpoint/2010/main" val="3012611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69c1f1cb57a209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69c1f1cb57a209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70</a:t>
            </a:fld>
            <a:endParaRPr lang="en-IN"/>
          </a:p>
        </p:txBody>
      </p:sp>
    </p:spTree>
    <p:extLst>
      <p:ext uri="{BB962C8B-B14F-4D97-AF65-F5344CB8AC3E}">
        <p14:creationId xmlns:p14="http://schemas.microsoft.com/office/powerpoint/2010/main" val="285969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9c1f1cb57a209a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9c1f1cb57a209a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c68e8992c63e9f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c68e8992c63e9f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c68e8992c63e9fa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c68e8992c63e9fa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c68e8992c63e9fa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c68e8992c63e9fa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patients with prior  PCI or CABG ,  radionuclide MPI provides localization and quantification of myocardial ischemia that helps with risk prediction and management decisions regarding the potential need for targeted revascularization</a:t>
            </a:r>
          </a:p>
          <a:p>
            <a:pPr marL="171450" lvl="0" indent="-171450" algn="l" rtl="0">
              <a:spcBef>
                <a:spcPts val="0"/>
              </a:spcBef>
              <a:spcAft>
                <a:spcPts val="0"/>
              </a:spcAft>
              <a:buFont typeface="Arial" panose="020B0604020202020204" pitchFamily="34" charset="0"/>
              <a:buChar char="•"/>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Frutiger"/>
              </a:rPr>
              <a:t>SPECT MPI in a patient with prior PCI and recurrent symptoms. </a:t>
            </a:r>
            <a:r>
              <a:rPr lang="en-US" sz="1800" b="0" i="0" u="none" strike="noStrike" baseline="0" dirty="0">
                <a:solidFill>
                  <a:srgbClr val="000000"/>
                </a:solidFill>
                <a:latin typeface="Frutiger"/>
              </a:rPr>
              <a:t>Vasodilator-stress and rest 99mTc-sestamibi SPECT MPI of a 58-year-old woman who underwent PCI of the left circumflex (LCX) and left anterior descending (LAD) coronary arteries 3 years ago, now presenting with atypical angina and dyspnea. During vasodilator stress, there was 1-mm </a:t>
            </a:r>
            <a:r>
              <a:rPr lang="en-US" sz="1800" b="0" i="0" u="none" strike="noStrike" baseline="0" dirty="0" err="1">
                <a:solidFill>
                  <a:srgbClr val="000000"/>
                </a:solidFill>
                <a:latin typeface="Frutiger"/>
              </a:rPr>
              <a:t>downsloping</a:t>
            </a:r>
            <a:r>
              <a:rPr lang="en-US" sz="1800" b="0" i="0" u="none" strike="noStrike" baseline="0" dirty="0">
                <a:solidFill>
                  <a:srgbClr val="000000"/>
                </a:solidFill>
                <a:latin typeface="Frutiger"/>
              </a:rPr>
              <a:t> ST-segment depression in the inferolateral leads, which resolved 5 minutes into recovery. Myocardial perfusion images and associated polar maps demonstrate a large perfusion defect of severe intensity in the </a:t>
            </a:r>
            <a:r>
              <a:rPr lang="en-US" sz="1800" b="1" i="0" u="none" strike="noStrike" baseline="0" dirty="0">
                <a:solidFill>
                  <a:srgbClr val="000000"/>
                </a:solidFill>
                <a:latin typeface="Frutiger"/>
              </a:rPr>
              <a:t>mid and apical anterior and anterolateral walls </a:t>
            </a:r>
            <a:r>
              <a:rPr lang="en-US" sz="1800" b="0" i="0" u="none" strike="noStrike" baseline="0" dirty="0">
                <a:solidFill>
                  <a:srgbClr val="000000"/>
                </a:solidFill>
                <a:latin typeface="Frutiger"/>
              </a:rPr>
              <a:t>with significant but not complete reversibility. Follow-up coronary angiography demonstrated a long segment of severe diffuse disease in the mid-distal LAD including a diagonal branch, and a 50% proximal LCX lesion with total occlusion of the first marginal branch.</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75</a:t>
            </a:fld>
            <a:endParaRPr lang="en-IN"/>
          </a:p>
        </p:txBody>
      </p:sp>
    </p:spTree>
    <p:extLst>
      <p:ext uri="{BB962C8B-B14F-4D97-AF65-F5344CB8AC3E}">
        <p14:creationId xmlns:p14="http://schemas.microsoft.com/office/powerpoint/2010/main" val="3476184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c68e8992c63e9fa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c68e8992c63e9fa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Frutiger"/>
              </a:rPr>
              <a:t>Myocardial perfusion imaging in a patient with cardiomyopathy. </a:t>
            </a:r>
            <a:r>
              <a:rPr lang="en-US" sz="1800" b="0" i="0" u="none" strike="noStrike" baseline="0" dirty="0">
                <a:solidFill>
                  <a:srgbClr val="000000"/>
                </a:solidFill>
                <a:latin typeface="Frutiger"/>
              </a:rPr>
              <a:t>Vasodilator stress and rest 13N-ammonia PET images of a 74-year-old woman with hypertension, diabetes, and chronic kidney dysfunction who presented with new-onset exertional dyspnea. The ECG showed left bundle branch block (LBBB). PET MPI shows a severely dilated left ventricle and a small septal perfusion defect showing apparent reversibility, likely secondary to LBBB. The ECG-gated images demonstrated an ejection fraction of 15% that rose to 20% during peak stress, and evidence of septal </a:t>
            </a:r>
            <a:r>
              <a:rPr lang="en-US" sz="1800" b="0" i="0" u="none" strike="noStrike" baseline="0" dirty="0" err="1">
                <a:solidFill>
                  <a:srgbClr val="000000"/>
                </a:solidFill>
                <a:latin typeface="Frutiger"/>
              </a:rPr>
              <a:t>dyssynchrony</a:t>
            </a:r>
            <a:r>
              <a:rPr lang="en-US" sz="1800" b="0" i="0" u="none" strike="noStrike" baseline="0" dirty="0">
                <a:solidFill>
                  <a:srgbClr val="000000"/>
                </a:solidFill>
                <a:latin typeface="Frutiger"/>
              </a:rPr>
              <a:t>. Myocardial flow reserve was preserved in all coronary territories. These findings are consistent with a nonischemic cardiomyopathy, which was subsequently confirmed on coronary angiography </a:t>
            </a:r>
            <a:r>
              <a:rPr lang="en-US" sz="1800" b="0" i="1" u="none" strike="noStrike" baseline="0" dirty="0">
                <a:solidFill>
                  <a:srgbClr val="000000"/>
                </a:solidFill>
                <a:latin typeface="Frutiger"/>
              </a:rPr>
              <a:t>LBBB, </a:t>
            </a:r>
            <a:r>
              <a:rPr lang="en-US" sz="1800" b="0" i="0" u="none" strike="noStrike" baseline="0" dirty="0">
                <a:solidFill>
                  <a:srgbClr val="000000"/>
                </a:solidFill>
                <a:latin typeface="Frutiger"/>
              </a:rPr>
              <a:t>left bundle branch block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78</a:t>
            </a:fld>
            <a:endParaRPr lang="en-IN"/>
          </a:p>
        </p:txBody>
      </p:sp>
    </p:spTree>
    <p:extLst>
      <p:ext uri="{BB962C8B-B14F-4D97-AF65-F5344CB8AC3E}">
        <p14:creationId xmlns:p14="http://schemas.microsoft.com/office/powerpoint/2010/main" val="653921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Times New Roman" panose="02020603050405020304" pitchFamily="18" charset="0"/>
              </a:rPr>
              <a:t>Death rates for patients with and without myocardial viability treated by revascularization or medical therapy. (b) same data as (a) with comparisons based on treatment strategy in patients with and without </a:t>
            </a:r>
            <a:r>
              <a:rPr lang="en-US" sz="1800" b="0" i="0" u="none" strike="noStrike" baseline="0" dirty="0" err="1">
                <a:solidFill>
                  <a:srgbClr val="000000"/>
                </a:solidFill>
                <a:latin typeface="Times New Roman" panose="02020603050405020304" pitchFamily="18" charset="0"/>
              </a:rPr>
              <a:t>viabili</a:t>
            </a:r>
            <a:r>
              <a:rPr lang="en-US" sz="1800" b="0" i="0" u="none" strike="noStrike" baseline="0" dirty="0">
                <a:solidFill>
                  <a:srgbClr val="000000"/>
                </a:solidFill>
                <a:latin typeface="Times New Roman" panose="02020603050405020304" pitchFamily="18" charset="0"/>
              </a:rPr>
              <a:t> </a:t>
            </a:r>
            <a:endParaRPr lang="en-IN" sz="1800" b="0" i="0" u="none" strike="noStrike" baseline="0" dirty="0">
              <a:solidFill>
                <a:srgbClr val="000000"/>
              </a:solidFill>
              <a:latin typeface="Arial" panose="020B0604020202020204" pitchFamily="34" charset="0"/>
            </a:endParaRPr>
          </a:p>
          <a:p>
            <a:r>
              <a:rPr lang="en-IN"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 Virginia, USA</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79</a:t>
            </a:fld>
            <a:endParaRPr lang="en-IN"/>
          </a:p>
        </p:txBody>
      </p:sp>
    </p:spTree>
    <p:extLst>
      <p:ext uri="{BB962C8B-B14F-4D97-AF65-F5344CB8AC3E}">
        <p14:creationId xmlns:p14="http://schemas.microsoft.com/office/powerpoint/2010/main" val="357966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Cheltenham"/>
              </a:rPr>
              <a:t>innovative gantry designs with </a:t>
            </a:r>
            <a:r>
              <a:rPr lang="en-US" sz="1800" b="0" i="0" u="none" strike="noStrike" baseline="0" dirty="0" err="1">
                <a:solidFill>
                  <a:srgbClr val="000000"/>
                </a:solidFill>
                <a:latin typeface="ITC Cheltenham"/>
              </a:rPr>
              <a:t>cardiofocal</a:t>
            </a:r>
            <a:r>
              <a:rPr lang="en-US" sz="1800" b="0" i="0" u="none" strike="noStrike" baseline="0" dirty="0">
                <a:solidFill>
                  <a:srgbClr val="000000"/>
                </a:solidFill>
                <a:latin typeface="ITC Cheltenham"/>
              </a:rPr>
              <a:t> or 360-degree detector geometry </a:t>
            </a:r>
          </a:p>
          <a:p>
            <a:endParaRPr lang="en-IN" sz="1800" b="0" i="0" u="none" strike="noStrike" baseline="0" dirty="0">
              <a:solidFill>
                <a:srgbClr val="000000"/>
              </a:solidFill>
              <a:latin typeface="ITC Cheltenham"/>
            </a:endParaRPr>
          </a:p>
          <a:p>
            <a:r>
              <a:rPr lang="en-IN" sz="1800" b="0" i="0" u="none" strike="noStrike" baseline="0" dirty="0">
                <a:solidFill>
                  <a:srgbClr val="000000"/>
                </a:solidFill>
                <a:latin typeface="ITC Cheltenham"/>
              </a:rPr>
              <a:t>semiconductor detectors </a:t>
            </a:r>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10</a:t>
            </a:fld>
            <a:endParaRPr lang="en-IN"/>
          </a:p>
        </p:txBody>
      </p:sp>
    </p:spTree>
    <p:extLst>
      <p:ext uri="{BB962C8B-B14F-4D97-AF65-F5344CB8AC3E}">
        <p14:creationId xmlns:p14="http://schemas.microsoft.com/office/powerpoint/2010/main" val="2778194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80</a:t>
            </a:fld>
            <a:endParaRPr lang="en-IN"/>
          </a:p>
        </p:txBody>
      </p:sp>
    </p:spTree>
    <p:extLst>
      <p:ext uri="{BB962C8B-B14F-4D97-AF65-F5344CB8AC3E}">
        <p14:creationId xmlns:p14="http://schemas.microsoft.com/office/powerpoint/2010/main" val="3214482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dirty="0">
                <a:solidFill>
                  <a:srgbClr val="000000"/>
                </a:solidFill>
                <a:latin typeface="Frutiger"/>
              </a:rPr>
              <a:t>Role of bone scintigraphy in the diagnosis of cardiac amyloidosis. A, </a:t>
            </a:r>
            <a:r>
              <a:rPr lang="en-IN" sz="1800" b="0" i="0" u="none" strike="noStrike" baseline="0" dirty="0">
                <a:solidFill>
                  <a:srgbClr val="000000"/>
                </a:solidFill>
                <a:latin typeface="Frutiger"/>
              </a:rPr>
              <a:t>Echocardiogram in a 78-year-old man with heart failure and recently diagnosed cardiac amyloidosis showed severe concentric left ventricular (LV) thickening (18 mm) and moderately reduced LV ejection fraction (35%). </a:t>
            </a:r>
            <a:r>
              <a:rPr lang="en-IN" sz="1800" b="1" i="0" u="none" strike="noStrike" baseline="0" dirty="0">
                <a:solidFill>
                  <a:srgbClr val="000000"/>
                </a:solidFill>
                <a:latin typeface="Frutiger"/>
              </a:rPr>
              <a:t>B, </a:t>
            </a:r>
            <a:r>
              <a:rPr lang="en-IN" sz="1800" b="0" i="0" u="none" strike="noStrike" baseline="0" dirty="0">
                <a:solidFill>
                  <a:srgbClr val="000000"/>
                </a:solidFill>
                <a:latin typeface="Frutiger"/>
              </a:rPr>
              <a:t>The 99mTc-PYP SPECT/CT scan showed intense myocardial PYP uptake (grade 3) on the planar and </a:t>
            </a:r>
            <a:r>
              <a:rPr lang="en-IN" sz="1800" b="1" i="0" u="none" strike="noStrike" baseline="0" dirty="0">
                <a:solidFill>
                  <a:srgbClr val="000000"/>
                </a:solidFill>
                <a:latin typeface="Frutiger"/>
              </a:rPr>
              <a:t>(C and D) </a:t>
            </a:r>
            <a:r>
              <a:rPr lang="en-IN" sz="1800" b="0" i="0" u="none" strike="noStrike" baseline="0" dirty="0">
                <a:solidFill>
                  <a:srgbClr val="000000"/>
                </a:solidFill>
                <a:latin typeface="Frutiger"/>
              </a:rPr>
              <a:t>SPECT/CT images. </a:t>
            </a:r>
            <a:r>
              <a:rPr lang="en-IN" sz="1800" b="1" i="0" u="none" strike="noStrike" baseline="0" dirty="0">
                <a:solidFill>
                  <a:srgbClr val="000000"/>
                </a:solidFill>
                <a:latin typeface="Frutiger"/>
              </a:rPr>
              <a:t>E, </a:t>
            </a:r>
            <a:r>
              <a:rPr lang="en-IN" sz="1800" b="0" i="0" u="none" strike="noStrike" baseline="0" dirty="0">
                <a:solidFill>
                  <a:srgbClr val="000000"/>
                </a:solidFill>
                <a:latin typeface="Frutiger"/>
              </a:rPr>
              <a:t>Endomyocardial biopsy with </a:t>
            </a:r>
            <a:r>
              <a:rPr lang="en-IN" sz="1800" b="0" i="0" u="none" strike="noStrike" baseline="0" dirty="0" err="1">
                <a:solidFill>
                  <a:srgbClr val="000000"/>
                </a:solidFill>
                <a:latin typeface="Frutiger"/>
              </a:rPr>
              <a:t>sulfated</a:t>
            </a:r>
            <a:r>
              <a:rPr lang="en-IN" sz="1800" b="0" i="0" u="none" strike="noStrike" baseline="0" dirty="0">
                <a:solidFill>
                  <a:srgbClr val="000000"/>
                </a:solidFill>
                <a:latin typeface="Frutiger"/>
              </a:rPr>
              <a:t> </a:t>
            </a:r>
            <a:r>
              <a:rPr lang="en-IN" sz="1800" b="0" i="0" u="none" strike="noStrike" baseline="0" dirty="0" err="1">
                <a:solidFill>
                  <a:srgbClr val="000000"/>
                </a:solidFill>
                <a:latin typeface="Frutiger"/>
              </a:rPr>
              <a:t>Alcian</a:t>
            </a:r>
            <a:r>
              <a:rPr lang="en-IN" sz="1800" b="0" i="0" u="none" strike="noStrike" baseline="0" dirty="0">
                <a:solidFill>
                  <a:srgbClr val="000000"/>
                </a:solidFill>
                <a:latin typeface="Frutiger"/>
              </a:rPr>
              <a:t> blue staining and immunohistochemistry-confirmed transthyretin (TTR) cardiac amyloidosis. Serum free light chain assay and serum and urine immunofixation were normal and excluded light chain amyloidosis. A genetic test excluded TTR mutations and confirmed wild-type A TTR amyloidosis.</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84</a:t>
            </a:fld>
            <a:endParaRPr lang="en-IN"/>
          </a:p>
        </p:txBody>
      </p:sp>
    </p:spTree>
    <p:extLst>
      <p:ext uri="{BB962C8B-B14F-4D97-AF65-F5344CB8AC3E}">
        <p14:creationId xmlns:p14="http://schemas.microsoft.com/office/powerpoint/2010/main" val="1428150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88</a:t>
            </a:fld>
            <a:endParaRPr lang="en-IN"/>
          </a:p>
        </p:txBody>
      </p:sp>
    </p:spTree>
    <p:extLst>
      <p:ext uri="{BB962C8B-B14F-4D97-AF65-F5344CB8AC3E}">
        <p14:creationId xmlns:p14="http://schemas.microsoft.com/office/powerpoint/2010/main" val="1148395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91</a:t>
            </a:fld>
            <a:endParaRPr lang="en-IN"/>
          </a:p>
        </p:txBody>
      </p:sp>
    </p:spTree>
    <p:extLst>
      <p:ext uri="{BB962C8B-B14F-4D97-AF65-F5344CB8AC3E}">
        <p14:creationId xmlns:p14="http://schemas.microsoft.com/office/powerpoint/2010/main" val="112549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Frutiger"/>
              </a:rPr>
              <a:t>18F-FDG image at the level of the pulmonary artery bifurcation shows increased soft tissue density around the aortic root (</a:t>
            </a:r>
            <a:r>
              <a:rPr lang="en-US" sz="1200" b="0" i="1" u="none" strike="noStrike" baseline="0" dirty="0">
                <a:solidFill>
                  <a:srgbClr val="000000"/>
                </a:solidFill>
                <a:latin typeface="Frutiger"/>
              </a:rPr>
              <a:t>arrow</a:t>
            </a:r>
            <a:r>
              <a:rPr lang="en-US" sz="1200" b="0" i="0" u="none" strike="noStrike" baseline="0" dirty="0">
                <a:solidFill>
                  <a:srgbClr val="000000"/>
                </a:solidFill>
                <a:latin typeface="Frutiger"/>
              </a:rPr>
              <a:t>) with increased metabolic activity suspicious for abscess </a:t>
            </a:r>
            <a:endParaRPr lang="en-IN" sz="3600" dirty="0"/>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94</a:t>
            </a:fld>
            <a:endParaRPr lang="en-IN"/>
          </a:p>
        </p:txBody>
      </p:sp>
    </p:spTree>
    <p:extLst>
      <p:ext uri="{BB962C8B-B14F-4D97-AF65-F5344CB8AC3E}">
        <p14:creationId xmlns:p14="http://schemas.microsoft.com/office/powerpoint/2010/main" val="31737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Frutiger"/>
              </a:rPr>
              <a:t>thoracic and abdominal aorta and subclavian, carotid, and femoral arteries bilaterally, consistent with large-vessel vasculitis.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97</a:t>
            </a:fld>
            <a:endParaRPr lang="en-IN"/>
          </a:p>
        </p:txBody>
      </p:sp>
    </p:spTree>
    <p:extLst>
      <p:ext uri="{BB962C8B-B14F-4D97-AF65-F5344CB8AC3E}">
        <p14:creationId xmlns:p14="http://schemas.microsoft.com/office/powerpoint/2010/main" val="3415483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baseline="0" dirty="0">
                <a:solidFill>
                  <a:srgbClr val="000000"/>
                </a:solidFill>
                <a:latin typeface="Frutiger"/>
              </a:rPr>
              <a:t>18</a:t>
            </a:r>
            <a:r>
              <a:rPr lang="en-IN" sz="1800" b="1" i="0" u="none" strike="noStrike" baseline="0" dirty="0">
                <a:solidFill>
                  <a:srgbClr val="000000"/>
                </a:solidFill>
                <a:latin typeface="Frutiger"/>
              </a:rPr>
              <a:t>F-flurpiridaz PET/CT versus </a:t>
            </a:r>
            <a:r>
              <a:rPr lang="en-IN" sz="1800" b="0" i="0" u="none" strike="noStrike" baseline="0" dirty="0">
                <a:solidFill>
                  <a:srgbClr val="000000"/>
                </a:solidFill>
                <a:latin typeface="Frutiger"/>
              </a:rPr>
              <a:t>99m</a:t>
            </a:r>
            <a:r>
              <a:rPr lang="en-IN" sz="1800" b="1" i="0" u="none" strike="noStrike" baseline="0" dirty="0">
                <a:solidFill>
                  <a:srgbClr val="000000"/>
                </a:solidFill>
                <a:latin typeface="Frutiger"/>
              </a:rPr>
              <a:t>Tc-SPECT MPI. </a:t>
            </a:r>
            <a:r>
              <a:rPr lang="en-IN" sz="1800" b="0" i="0" u="none" strike="noStrike" baseline="0" dirty="0">
                <a:solidFill>
                  <a:srgbClr val="000000"/>
                </a:solidFill>
                <a:latin typeface="Frutiger"/>
              </a:rPr>
              <a:t>Stress/rest 99mTc-sestamibi images </a:t>
            </a:r>
            <a:r>
              <a:rPr lang="en-IN" sz="1800" b="0" i="1" u="none" strike="noStrike" baseline="0" dirty="0">
                <a:solidFill>
                  <a:srgbClr val="000000"/>
                </a:solidFill>
                <a:latin typeface="Frutiger"/>
              </a:rPr>
              <a:t>(top) </a:t>
            </a:r>
            <a:r>
              <a:rPr lang="en-IN" sz="1800" b="0" i="0" u="none" strike="noStrike" baseline="0" dirty="0">
                <a:solidFill>
                  <a:srgbClr val="000000"/>
                </a:solidFill>
                <a:latin typeface="Frutiger"/>
              </a:rPr>
              <a:t>and 18F</a:t>
            </a:r>
            <a:r>
              <a:rPr lang="en-IN" sz="1800" b="1" i="0" u="none" strike="noStrike" baseline="0" dirty="0">
                <a:solidFill>
                  <a:srgbClr val="000000"/>
                </a:solidFill>
                <a:latin typeface="Frutiger"/>
              </a:rPr>
              <a:t>-</a:t>
            </a:r>
            <a:r>
              <a:rPr lang="en-IN" sz="1800" b="0" i="0" u="none" strike="noStrike" baseline="0" dirty="0">
                <a:solidFill>
                  <a:srgbClr val="000000"/>
                </a:solidFill>
                <a:latin typeface="Frutiger"/>
              </a:rPr>
              <a:t>flurpiridaz PET/CT images </a:t>
            </a:r>
            <a:r>
              <a:rPr lang="en-IN" sz="1800" b="0" i="1" u="none" strike="noStrike" baseline="0" dirty="0">
                <a:solidFill>
                  <a:srgbClr val="000000"/>
                </a:solidFill>
                <a:latin typeface="Frutiger"/>
              </a:rPr>
              <a:t>(bottom) </a:t>
            </a:r>
            <a:r>
              <a:rPr lang="en-IN" sz="1800" b="0" i="0" u="none" strike="noStrike" baseline="0" dirty="0">
                <a:solidFill>
                  <a:srgbClr val="000000"/>
                </a:solidFill>
                <a:latin typeface="Frutiger"/>
              </a:rPr>
              <a:t>of the same patient. SPECT images were normal, whereas PET/CT images showed a large region of ischemia in the anterior wall, anteroseptal wall, and apex. (From Berman DS, et al. Phase II safety and clinical comparison with single-photon emission computed tomography myocardial perfusion imaging for detection of coronary artery disease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100</a:t>
            </a:fld>
            <a:endParaRPr lang="en-IN"/>
          </a:p>
        </p:txBody>
      </p:sp>
    </p:spTree>
    <p:extLst>
      <p:ext uri="{BB962C8B-B14F-4D97-AF65-F5344CB8AC3E}">
        <p14:creationId xmlns:p14="http://schemas.microsoft.com/office/powerpoint/2010/main" val="376218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Frutiger"/>
              </a:rPr>
              <a:t>The PET scanner consists of a series of rings of detector blocks that are typically integrated with a computed tomography (CT) scanner in the PET/CT gantry. The collision of a positron with a nearby electron produces an annihilation reaction that typically releases two high-energy photons (511 keV) that are emitted at 180 degrees from each other and captured by opposite detectors to form a coincidence line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12</a:t>
            </a:fld>
            <a:endParaRPr lang="en-IN" dirty="0"/>
          </a:p>
        </p:txBody>
      </p:sp>
    </p:spTree>
    <p:extLst>
      <p:ext uri="{BB962C8B-B14F-4D97-AF65-F5344CB8AC3E}">
        <p14:creationId xmlns:p14="http://schemas.microsoft.com/office/powerpoint/2010/main" val="413171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ITC Cheltenham"/>
              </a:rPr>
              <a:t>If one of the two photons is attenuated by tissue and does not reach a detector, the entire event is rejected by the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ITC Cheltenham"/>
              </a:rPr>
              <a:t>Current generation PET scanners are manufactured as 3D scanners without lead septa increases scatter and reduces effective spatial resolution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ITC Cheltenham"/>
              </a:rPr>
              <a:t>Newer digital PET scanners include solid-state detectors with silicon photomultipliers with very high count rate capabilities</a:t>
            </a:r>
            <a:endParaRPr lang="en-US" sz="1200" dirty="0">
              <a:solidFill>
                <a:srgbClr val="000000"/>
              </a:solidFill>
              <a:latin typeface="ITC Cheltenham"/>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solidFill>
                <a:srgbClr val="000000"/>
              </a:solidFill>
              <a:latin typeface="ITC Cheltenham"/>
            </a:endParaRPr>
          </a:p>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13</a:t>
            </a:fld>
            <a:endParaRPr lang="en-IN"/>
          </a:p>
        </p:txBody>
      </p:sp>
    </p:spTree>
    <p:extLst>
      <p:ext uri="{BB962C8B-B14F-4D97-AF65-F5344CB8AC3E}">
        <p14:creationId xmlns:p14="http://schemas.microsoft.com/office/powerpoint/2010/main" val="114766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14</a:t>
            </a:fld>
            <a:endParaRPr lang="en-IN"/>
          </a:p>
        </p:txBody>
      </p:sp>
    </p:spTree>
    <p:extLst>
      <p:ext uri="{BB962C8B-B14F-4D97-AF65-F5344CB8AC3E}">
        <p14:creationId xmlns:p14="http://schemas.microsoft.com/office/powerpoint/2010/main" val="132125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baseline="0" dirty="0">
                <a:solidFill>
                  <a:srgbClr val="000000"/>
                </a:solidFill>
                <a:latin typeface="ITC Cheltenham"/>
              </a:rPr>
              <a:t>tracking of radiotracer through the blood and heart,</a:t>
            </a:r>
            <a:r>
              <a:rPr lang="en-US" sz="1200" b="0" i="0" u="none" strike="noStrike" baseline="0" dirty="0">
                <a:solidFill>
                  <a:srgbClr val="000000"/>
                </a:solidFill>
                <a:latin typeface="ITC Cheltenham"/>
              </a:rPr>
              <a:t> Myocardial blood flow estimates can be derived by this approach, ratio of stress to rest myocardial blood flow is termed myocardial flow reserve (MFR). </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15</a:t>
            </a:fld>
            <a:endParaRPr lang="en-IN"/>
          </a:p>
        </p:txBody>
      </p:sp>
    </p:spTree>
    <p:extLst>
      <p:ext uri="{BB962C8B-B14F-4D97-AF65-F5344CB8AC3E}">
        <p14:creationId xmlns:p14="http://schemas.microsoft.com/office/powerpoint/2010/main" val="402831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6D6F"/>
                </a:solidFill>
                <a:effectLst/>
                <a:latin typeface="Helvetica Neue"/>
              </a:rPr>
              <a:t>Principle of ECG-gated acquisition. R–R interval on ECG, representing 1 cardiac cycle, is typically divided into 8 frames of equal duration (A). Image data from each frame are acquired over multiple cardiac cycles and stored separately in specific locations (“bin”) of computer memory (B). When all data in a bin are added together, image represents a specific phase of cardiac cycle. Typically, a volume curve is obtained, which represents endocardial volume for each of 8 frames (C). ED = end-diastole; ES = end-systole</a:t>
            </a:r>
            <a:endParaRPr lang="en-IN" dirty="0"/>
          </a:p>
        </p:txBody>
      </p:sp>
      <p:sp>
        <p:nvSpPr>
          <p:cNvPr id="4" name="Slide Number Placeholder 3"/>
          <p:cNvSpPr>
            <a:spLocks noGrp="1"/>
          </p:cNvSpPr>
          <p:nvPr>
            <p:ph type="sldNum" sz="quarter" idx="5"/>
          </p:nvPr>
        </p:nvSpPr>
        <p:spPr/>
        <p:txBody>
          <a:bodyPr/>
          <a:lstStyle/>
          <a:p>
            <a:fld id="{9C955282-144E-412F-A068-049F9B9E38C2}" type="slidenum">
              <a:rPr lang="en-IN" smtClean="0"/>
              <a:t>16</a:t>
            </a:fld>
            <a:endParaRPr lang="en-IN"/>
          </a:p>
        </p:txBody>
      </p:sp>
    </p:spTree>
    <p:extLst>
      <p:ext uri="{BB962C8B-B14F-4D97-AF65-F5344CB8AC3E}">
        <p14:creationId xmlns:p14="http://schemas.microsoft.com/office/powerpoint/2010/main" val="265445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0D32-0CAB-FF76-15AF-A91AE530E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FFED5EC-61C5-CFBF-92BD-F67E8C83D1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D549667-DCDE-12AF-DD5B-661B3DCD2662}"/>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E1DAE36D-73A6-1E73-1494-168CEFD5CFA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466B4CC-9321-922D-C475-657AAEB76681}"/>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235817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8A7E-EF31-0E41-DBAB-2F63A5542CE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F7CF3A5-7141-3808-F901-7861F0725D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DCD17AB-92CD-D05F-9997-062A30D77CE1}"/>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37072896-2F93-3AE5-A7F8-752086ADB2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79D55E3-1942-594C-D229-55BC185BA35D}"/>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396348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EDB6A-072B-7078-6743-5FB74053E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791A9F6-7845-538D-75F6-2EBBBCF60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B5EBEB0-D36B-AFEF-CF9D-EF4659A4D3D6}"/>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140BF5EB-F4BA-A6FC-D068-28C12FCD44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0E20F3A-661B-02D4-5FC0-AFD9A9832B02}"/>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374975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156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80EF-52EC-CF69-2BF9-700DE05E5DD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334C377-05BF-DEB7-A3B2-B1CD7A3B90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C00A185-58B4-4BD0-46A5-F866EE1F4D2F}"/>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8514C474-9682-B49D-2072-ED61EB8909E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1CEEFE-E1B9-13DC-1164-59C598CAB153}"/>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174960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98F9-5469-9903-05BE-BB6F2A583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3C3501C-A893-006A-9F7B-472593BBA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5812E-3EBA-0F3A-C234-4BC92A03AF4D}"/>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0EDE753D-DD84-2C8D-611F-2A36F282230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4C7985E-D567-3602-DFE9-9FE4102558BD}"/>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253886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04F3-A066-9239-D34D-C5D9076B997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330535C-9459-B382-20A0-1FC2B4AD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EEFEF94-8B22-6B05-9D31-E876E313E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5A1FD55-3047-FDB8-1EE6-99642E6C57E6}"/>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6" name="Footer Placeholder 5">
            <a:extLst>
              <a:ext uri="{FF2B5EF4-FFF2-40B4-BE49-F238E27FC236}">
                <a16:creationId xmlns:a16="http://schemas.microsoft.com/office/drawing/2014/main" id="{77B4A4EA-1900-99A7-0D9F-61748C4AC34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B78FF5-53F2-29A7-C383-67DAC102C121}"/>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256546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4E39-06D8-C524-2D1B-23EEE7385C9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675A6B-D400-FF65-8535-0EC645141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FF9EA-476F-B853-70FF-C04590E8F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33CDA77-7A9C-D45A-2828-E6E5AC9AF7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E3026-4CF4-6C4E-B714-9B573E73B4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B203ADB-74C9-0FF0-234B-04672A23CFED}"/>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8" name="Footer Placeholder 7">
            <a:extLst>
              <a:ext uri="{FF2B5EF4-FFF2-40B4-BE49-F238E27FC236}">
                <a16:creationId xmlns:a16="http://schemas.microsoft.com/office/drawing/2014/main" id="{E8D2F2C0-3095-9CD8-F051-446551A5900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4F56EDF-8D3C-582D-1FF0-233F82A9D931}"/>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225902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B85E-0845-D4C1-F716-CC02DEFFE77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63F2E95-DA91-04E7-C5B0-2AF95E4F8E6D}"/>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4" name="Footer Placeholder 3">
            <a:extLst>
              <a:ext uri="{FF2B5EF4-FFF2-40B4-BE49-F238E27FC236}">
                <a16:creationId xmlns:a16="http://schemas.microsoft.com/office/drawing/2014/main" id="{DD011F59-7E1C-273E-9BA6-732E6D1D4A7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21E20E0-A7BB-7B3A-A414-306DE0A3E02B}"/>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1930143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61B1C-E0D3-5B39-E81F-52DDDEF7A9F8}"/>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3" name="Footer Placeholder 2">
            <a:extLst>
              <a:ext uri="{FF2B5EF4-FFF2-40B4-BE49-F238E27FC236}">
                <a16:creationId xmlns:a16="http://schemas.microsoft.com/office/drawing/2014/main" id="{34FEDE59-D805-D774-4ADA-8791B84B27A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0B79AAD-6D74-C1AE-6FDA-2BE2087C438D}"/>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4120122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FB20-31EA-D367-D91C-1DC7617C4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21724A9-E0E0-CAB4-1A96-09F488BDA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CC39B82-3EB9-6A4D-C79A-0A8F7A2A3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B4BFC-DACF-925B-EBF7-24B8DDEA7F66}"/>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6" name="Footer Placeholder 5">
            <a:extLst>
              <a:ext uri="{FF2B5EF4-FFF2-40B4-BE49-F238E27FC236}">
                <a16:creationId xmlns:a16="http://schemas.microsoft.com/office/drawing/2014/main" id="{DF863F7D-FFCF-3B7C-0606-D947509876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B184875-3930-D1E7-C930-EB5DA4F669F7}"/>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279282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2B08-F2EB-7D4F-4A21-2D0B32517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8A35593-0FA2-243B-A4A3-638169CF4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32F1A82-6B37-1184-6F78-8D2FFD5A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1C041E-824E-A92D-E634-5BA9543E1B62}"/>
              </a:ext>
            </a:extLst>
          </p:cNvPr>
          <p:cNvSpPr>
            <a:spLocks noGrp="1"/>
          </p:cNvSpPr>
          <p:nvPr>
            <p:ph type="dt" sz="half" idx="10"/>
          </p:nvPr>
        </p:nvSpPr>
        <p:spPr/>
        <p:txBody>
          <a:bodyPr/>
          <a:lstStyle/>
          <a:p>
            <a:fld id="{ED36C001-0D9A-4DA2-A27A-1F85678DB222}" type="datetimeFigureOut">
              <a:rPr lang="en-IN" smtClean="0"/>
              <a:t>12-07-2022</a:t>
            </a:fld>
            <a:endParaRPr lang="en-IN"/>
          </a:p>
        </p:txBody>
      </p:sp>
      <p:sp>
        <p:nvSpPr>
          <p:cNvPr id="6" name="Footer Placeholder 5">
            <a:extLst>
              <a:ext uri="{FF2B5EF4-FFF2-40B4-BE49-F238E27FC236}">
                <a16:creationId xmlns:a16="http://schemas.microsoft.com/office/drawing/2014/main" id="{9961D364-51A7-7540-05D6-7CEC996FF49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CB49708-1305-BCF4-D8FC-99E636616381}"/>
              </a:ext>
            </a:extLst>
          </p:cNvPr>
          <p:cNvSpPr>
            <a:spLocks noGrp="1"/>
          </p:cNvSpPr>
          <p:nvPr>
            <p:ph type="sldNum" sz="quarter" idx="12"/>
          </p:nvPr>
        </p:nvSpPr>
        <p:spPr/>
        <p:txBody>
          <a:bodyPr/>
          <a:lstStyle/>
          <a:p>
            <a:fld id="{CD403DDE-2244-4190-A4DB-A7C9FBD63035}" type="slidenum">
              <a:rPr lang="en-IN" smtClean="0"/>
              <a:t>‹#›</a:t>
            </a:fld>
            <a:endParaRPr lang="en-IN"/>
          </a:p>
        </p:txBody>
      </p:sp>
    </p:spTree>
    <p:extLst>
      <p:ext uri="{BB962C8B-B14F-4D97-AF65-F5344CB8AC3E}">
        <p14:creationId xmlns:p14="http://schemas.microsoft.com/office/powerpoint/2010/main" val="183125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3D2F6-1C12-D638-896A-8B2C7C928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1BE3FDB-234C-D1EA-D735-E5BD261A9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EE3548A-2BC9-B24C-6177-619D601B9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6C001-0D9A-4DA2-A27A-1F85678DB222}" type="datetimeFigureOut">
              <a:rPr lang="en-IN" smtClean="0"/>
              <a:t>12-07-2022</a:t>
            </a:fld>
            <a:endParaRPr lang="en-IN"/>
          </a:p>
        </p:txBody>
      </p:sp>
      <p:sp>
        <p:nvSpPr>
          <p:cNvPr id="5" name="Footer Placeholder 4">
            <a:extLst>
              <a:ext uri="{FF2B5EF4-FFF2-40B4-BE49-F238E27FC236}">
                <a16:creationId xmlns:a16="http://schemas.microsoft.com/office/drawing/2014/main" id="{BC93CDE6-CD31-C3AA-E77F-BB538C579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F11367C-83D6-0515-6509-863D4E183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03DDE-2244-4190-A4DB-A7C9FBD63035}" type="slidenum">
              <a:rPr lang="en-IN" smtClean="0"/>
              <a:t>‹#›</a:t>
            </a:fld>
            <a:endParaRPr lang="en-IN"/>
          </a:p>
        </p:txBody>
      </p:sp>
    </p:spTree>
    <p:extLst>
      <p:ext uri="{BB962C8B-B14F-4D97-AF65-F5344CB8AC3E}">
        <p14:creationId xmlns:p14="http://schemas.microsoft.com/office/powerpoint/2010/main" val="377827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web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eb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radcliffecardiology.com/authors/david-okada" TargetMode="External"/><Relationship Id="rId2" Type="http://schemas.openxmlformats.org/officeDocument/2006/relationships/hyperlink" Target="https://www.radcliffecardiology.com/authors/nisha-gilotra"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radcliffecardiology.com/authors/jonathan-chrispin" TargetMode="External"/><Relationship Id="rId4" Type="http://schemas.openxmlformats.org/officeDocument/2006/relationships/hyperlink" Target="https://www.radcliffecardiology.com/authors/apurva-sharm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C5B5-6B05-F69F-94EA-1D86CECC2CE1}"/>
              </a:ext>
            </a:extLst>
          </p:cNvPr>
          <p:cNvSpPr>
            <a:spLocks noGrp="1"/>
          </p:cNvSpPr>
          <p:nvPr>
            <p:ph type="ctrTitle"/>
          </p:nvPr>
        </p:nvSpPr>
        <p:spPr/>
        <p:txBody>
          <a:bodyPr>
            <a:normAutofit/>
          </a:bodyPr>
          <a:lstStyle/>
          <a:p>
            <a:r>
              <a:rPr lang="en-US" sz="6600" b="1" dirty="0">
                <a:solidFill>
                  <a:srgbClr val="FF0000"/>
                </a:solidFill>
              </a:rPr>
              <a:t>NUCLEAR CARDIOLOGY</a:t>
            </a:r>
            <a:endParaRPr lang="en-IN" sz="6600" b="1" dirty="0">
              <a:solidFill>
                <a:srgbClr val="FF0000"/>
              </a:solidFill>
            </a:endParaRPr>
          </a:p>
        </p:txBody>
      </p:sp>
      <p:sp>
        <p:nvSpPr>
          <p:cNvPr id="3" name="Subtitle 2">
            <a:extLst>
              <a:ext uri="{FF2B5EF4-FFF2-40B4-BE49-F238E27FC236}">
                <a16:creationId xmlns:a16="http://schemas.microsoft.com/office/drawing/2014/main" id="{D9FAC2C4-E017-0350-941A-F172F2502AD4}"/>
              </a:ext>
            </a:extLst>
          </p:cNvPr>
          <p:cNvSpPr>
            <a:spLocks noGrp="1"/>
          </p:cNvSpPr>
          <p:nvPr>
            <p:ph type="subTitle" idx="1"/>
          </p:nvPr>
        </p:nvSpPr>
        <p:spPr/>
        <p:txBody>
          <a:bodyPr/>
          <a:lstStyle/>
          <a:p>
            <a:endParaRPr lang="en-US" dirty="0"/>
          </a:p>
          <a:p>
            <a:r>
              <a:rPr lang="en-IN" dirty="0"/>
              <a:t>DR MUHAMMED RAMEEZ S</a:t>
            </a:r>
          </a:p>
        </p:txBody>
      </p:sp>
    </p:spTree>
    <p:extLst>
      <p:ext uri="{BB962C8B-B14F-4D97-AF65-F5344CB8AC3E}">
        <p14:creationId xmlns:p14="http://schemas.microsoft.com/office/powerpoint/2010/main" val="3589022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22AE-5513-FD2B-AE5F-E9550552D0A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FB5BE58A-E4F2-B783-73E5-60108A0600E7}"/>
              </a:ext>
            </a:extLst>
          </p:cNvPr>
          <p:cNvPicPr>
            <a:picLocks noGrp="1" noChangeAspect="1"/>
          </p:cNvPicPr>
          <p:nvPr>
            <p:ph idx="1"/>
          </p:nvPr>
        </p:nvPicPr>
        <p:blipFill>
          <a:blip r:embed="rId3"/>
          <a:stretch>
            <a:fillRect/>
          </a:stretch>
        </p:blipFill>
        <p:spPr>
          <a:xfrm>
            <a:off x="1054862" y="148491"/>
            <a:ext cx="7010965" cy="2260989"/>
          </a:xfrm>
        </p:spPr>
      </p:pic>
      <p:sp>
        <p:nvSpPr>
          <p:cNvPr id="7" name="TextBox 6">
            <a:extLst>
              <a:ext uri="{FF2B5EF4-FFF2-40B4-BE49-F238E27FC236}">
                <a16:creationId xmlns:a16="http://schemas.microsoft.com/office/drawing/2014/main" id="{68F897ED-F8E0-AE42-2BAC-6148C989A2E0}"/>
              </a:ext>
            </a:extLst>
          </p:cNvPr>
          <p:cNvSpPr txBox="1"/>
          <p:nvPr/>
        </p:nvSpPr>
        <p:spPr>
          <a:xfrm>
            <a:off x="941695" y="3109247"/>
            <a:ext cx="10195443" cy="2431435"/>
          </a:xfrm>
          <a:prstGeom prst="rect">
            <a:avLst/>
          </a:prstGeom>
          <a:noFill/>
        </p:spPr>
        <p:txBody>
          <a:bodyPr wrap="square">
            <a:spAutoFit/>
          </a:bodyPr>
          <a:lstStyle/>
          <a:p>
            <a:pPr marL="457200" indent="-457200">
              <a:buFont typeface="Arial" panose="020B0604020202020204" pitchFamily="34" charset="0"/>
              <a:buChar char="•"/>
            </a:pPr>
            <a:r>
              <a:rPr lang="en-US" sz="2800" b="0" i="0" u="none" strike="noStrike" baseline="0" dirty="0">
                <a:solidFill>
                  <a:srgbClr val="000000"/>
                </a:solidFill>
                <a:latin typeface="ITC Cheltenham"/>
              </a:rPr>
              <a:t>Solid-state detectors convert photon energy directly to electrons, eliminating the need for bulky photomultiplier tubes </a:t>
            </a:r>
          </a:p>
          <a:p>
            <a:pPr marL="457200" indent="-457200">
              <a:buFont typeface="Arial" panose="020B0604020202020204" pitchFamily="34" charset="0"/>
              <a:buChar char="•"/>
            </a:pPr>
            <a:endParaRPr lang="en-US" sz="2800" b="0" i="0" u="none" strike="noStrike" baseline="0" dirty="0">
              <a:solidFill>
                <a:srgbClr val="000000"/>
              </a:solidFill>
              <a:latin typeface="ITC Cheltenham"/>
            </a:endParaRPr>
          </a:p>
          <a:p>
            <a:pPr marL="457200" indent="-457200">
              <a:buFont typeface="Arial" panose="020B0604020202020204" pitchFamily="34" charset="0"/>
              <a:buChar char="•"/>
            </a:pPr>
            <a:r>
              <a:rPr lang="en-IN" sz="2800" b="0" i="0" u="none" strike="noStrike" baseline="0" dirty="0" err="1">
                <a:solidFill>
                  <a:srgbClr val="000000"/>
                </a:solidFill>
                <a:latin typeface="ITC Cheltenham"/>
              </a:rPr>
              <a:t>cardiocentric</a:t>
            </a:r>
            <a:r>
              <a:rPr lang="en-IN" sz="2800" b="0" i="0" u="none" strike="noStrike" baseline="0" dirty="0">
                <a:solidFill>
                  <a:srgbClr val="000000"/>
                </a:solidFill>
                <a:latin typeface="ITC Cheltenham"/>
              </a:rPr>
              <a:t> design  </a:t>
            </a:r>
            <a:r>
              <a:rPr lang="en-US" sz="1800" b="0" i="0" u="none" strike="noStrike" baseline="0" dirty="0">
                <a:solidFill>
                  <a:srgbClr val="000000"/>
                </a:solidFill>
                <a:latin typeface="ITC Cheltenham"/>
              </a:rPr>
              <a:t>improved spatial resolution ,</a:t>
            </a:r>
            <a:r>
              <a:rPr lang="en-IN" sz="1800" b="0" i="0" u="none" strike="noStrike" baseline="0" dirty="0">
                <a:solidFill>
                  <a:srgbClr val="000000"/>
                </a:solidFill>
                <a:latin typeface="ITC Cheltenham"/>
              </a:rPr>
              <a:t> low radiation dose </a:t>
            </a:r>
          </a:p>
          <a:p>
            <a:pPr marL="457200" indent="-457200">
              <a:buFont typeface="Arial" panose="020B0604020202020204" pitchFamily="34" charset="0"/>
              <a:buChar char="•"/>
            </a:pPr>
            <a:endParaRPr lang="en-IN" sz="4000" dirty="0"/>
          </a:p>
        </p:txBody>
      </p:sp>
      <p:pic>
        <p:nvPicPr>
          <p:cNvPr id="4" name="Picture 3">
            <a:extLst>
              <a:ext uri="{FF2B5EF4-FFF2-40B4-BE49-F238E27FC236}">
                <a16:creationId xmlns:a16="http://schemas.microsoft.com/office/drawing/2014/main" id="{57CD6E6F-E513-C3DE-68B2-049E72351C00}"/>
              </a:ext>
            </a:extLst>
          </p:cNvPr>
          <p:cNvPicPr>
            <a:picLocks noChangeAspect="1"/>
          </p:cNvPicPr>
          <p:nvPr/>
        </p:nvPicPr>
        <p:blipFill>
          <a:blip r:embed="rId4"/>
          <a:stretch>
            <a:fillRect/>
          </a:stretch>
        </p:blipFill>
        <p:spPr>
          <a:xfrm>
            <a:off x="3031644" y="4787429"/>
            <a:ext cx="5715294" cy="2171812"/>
          </a:xfrm>
          <a:prstGeom prst="rect">
            <a:avLst/>
          </a:prstGeom>
        </p:spPr>
      </p:pic>
    </p:spTree>
    <p:extLst>
      <p:ext uri="{BB962C8B-B14F-4D97-AF65-F5344CB8AC3E}">
        <p14:creationId xmlns:p14="http://schemas.microsoft.com/office/powerpoint/2010/main" val="23089245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0543-0FDB-4475-DCB0-FA0B80D8CC1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101B92FE-9C49-8330-F5BC-98FAF1BB2E9E}"/>
              </a:ext>
            </a:extLst>
          </p:cNvPr>
          <p:cNvPicPr>
            <a:picLocks noGrp="1" noChangeAspect="1"/>
          </p:cNvPicPr>
          <p:nvPr>
            <p:ph idx="1"/>
          </p:nvPr>
        </p:nvPicPr>
        <p:blipFill>
          <a:blip r:embed="rId3"/>
          <a:stretch>
            <a:fillRect/>
          </a:stretch>
        </p:blipFill>
        <p:spPr>
          <a:xfrm>
            <a:off x="1501254" y="55197"/>
            <a:ext cx="8318334" cy="6802803"/>
          </a:xfrm>
        </p:spPr>
      </p:pic>
    </p:spTree>
    <p:extLst>
      <p:ext uri="{BB962C8B-B14F-4D97-AF65-F5344CB8AC3E}">
        <p14:creationId xmlns:p14="http://schemas.microsoft.com/office/powerpoint/2010/main" val="2200104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E10C-D036-F37F-6DA9-D04A93409FAD}"/>
              </a:ext>
            </a:extLst>
          </p:cNvPr>
          <p:cNvSpPr>
            <a:spLocks noGrp="1"/>
          </p:cNvSpPr>
          <p:nvPr>
            <p:ph type="title"/>
          </p:nvPr>
        </p:nvSpPr>
        <p:spPr/>
        <p:txBody>
          <a:bodyPr/>
          <a:lstStyle/>
          <a:p>
            <a:r>
              <a:rPr lang="en-IN" dirty="0"/>
              <a:t>Aortic stenosis</a:t>
            </a:r>
          </a:p>
        </p:txBody>
      </p:sp>
      <p:sp>
        <p:nvSpPr>
          <p:cNvPr id="3" name="Content Placeholder 2">
            <a:extLst>
              <a:ext uri="{FF2B5EF4-FFF2-40B4-BE49-F238E27FC236}">
                <a16:creationId xmlns:a16="http://schemas.microsoft.com/office/drawing/2014/main" id="{70D9DE74-44DE-6D75-1BF4-15F67FB2E049}"/>
              </a:ext>
            </a:extLst>
          </p:cNvPr>
          <p:cNvSpPr>
            <a:spLocks noGrp="1"/>
          </p:cNvSpPr>
          <p:nvPr>
            <p:ph idx="1"/>
          </p:nvPr>
        </p:nvSpPr>
        <p:spPr/>
        <p:txBody>
          <a:bodyPr/>
          <a:lstStyle/>
          <a:p>
            <a:r>
              <a:rPr lang="en-IN" sz="2400" dirty="0"/>
              <a:t>Many severe AS patients </a:t>
            </a:r>
            <a:r>
              <a:rPr lang="en-IN" sz="2400" b="0" i="0" u="none" strike="noStrike" baseline="0" dirty="0">
                <a:solidFill>
                  <a:srgbClr val="000000"/>
                </a:solidFill>
                <a:latin typeface="ITC Cheltenham"/>
              </a:rPr>
              <a:t>remain asymptomatic </a:t>
            </a:r>
          </a:p>
          <a:p>
            <a:r>
              <a:rPr lang="en-IN" sz="2400" b="0" i="0" u="none" strike="noStrike" baseline="0" dirty="0">
                <a:solidFill>
                  <a:srgbClr val="000000"/>
                </a:solidFill>
                <a:latin typeface="ITC Cheltenham"/>
              </a:rPr>
              <a:t>Inflammation and microcalcification </a:t>
            </a:r>
            <a:r>
              <a:rPr lang="en-IN" sz="2400" b="0" i="0" u="none" strike="noStrike" baseline="0" dirty="0">
                <a:solidFill>
                  <a:srgbClr val="000000"/>
                </a:solidFill>
                <a:latin typeface="ITC Cheltenham"/>
                <a:sym typeface="Wingdings" panose="05000000000000000000" pitchFamily="2" charset="2"/>
              </a:rPr>
              <a:t></a:t>
            </a:r>
            <a:r>
              <a:rPr lang="en-IN" sz="2400" b="0" i="0" u="none" strike="noStrike" baseline="0" dirty="0">
                <a:solidFill>
                  <a:srgbClr val="000000"/>
                </a:solidFill>
                <a:latin typeface="ITC Cheltenham"/>
              </a:rPr>
              <a:t> </a:t>
            </a:r>
            <a:r>
              <a:rPr lang="en-US" sz="2400" b="0" i="0" u="none" strike="noStrike" baseline="0" dirty="0">
                <a:solidFill>
                  <a:srgbClr val="000000"/>
                </a:solidFill>
                <a:latin typeface="ITC Cheltenham"/>
              </a:rPr>
              <a:t>mechanisms that lead to progressive aortic stenosis </a:t>
            </a:r>
          </a:p>
          <a:p>
            <a:r>
              <a:rPr lang="en-US" sz="2400" b="0" i="0" u="none" strike="noStrike" baseline="0" dirty="0">
                <a:solidFill>
                  <a:srgbClr val="FF0000"/>
                </a:solidFill>
                <a:latin typeface="ITC Cheltenham"/>
              </a:rPr>
              <a:t>18F-NaF </a:t>
            </a:r>
            <a:r>
              <a:rPr lang="en-IN" sz="2400" b="0" i="0" u="none" strike="noStrike" baseline="0" dirty="0">
                <a:solidFill>
                  <a:srgbClr val="000000"/>
                </a:solidFill>
                <a:latin typeface="ITC Cheltenham"/>
              </a:rPr>
              <a:t> PET </a:t>
            </a:r>
            <a:r>
              <a:rPr lang="en-US" sz="2400" b="0" i="0" u="none" strike="noStrike" baseline="0" dirty="0">
                <a:solidFill>
                  <a:srgbClr val="000000"/>
                </a:solidFill>
              </a:rPr>
              <a:t>correlate closely with increase in aortic valve calcification </a:t>
            </a:r>
            <a:endParaRPr lang="en-US" sz="2400" dirty="0">
              <a:solidFill>
                <a:srgbClr val="000000"/>
              </a:solidFill>
              <a:latin typeface="ITC Cheltenham"/>
            </a:endParaRPr>
          </a:p>
        </p:txBody>
      </p:sp>
    </p:spTree>
    <p:extLst>
      <p:ext uri="{BB962C8B-B14F-4D97-AF65-F5344CB8AC3E}">
        <p14:creationId xmlns:p14="http://schemas.microsoft.com/office/powerpoint/2010/main" val="149615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98CE-EE7C-33A3-751A-CEAC0C3C76EC}"/>
              </a:ext>
            </a:extLst>
          </p:cNvPr>
          <p:cNvSpPr>
            <a:spLocks noGrp="1"/>
          </p:cNvSpPr>
          <p:nvPr>
            <p:ph type="title"/>
          </p:nvPr>
        </p:nvSpPr>
        <p:spPr/>
        <p:txBody>
          <a:bodyPr/>
          <a:lstStyle/>
          <a:p>
            <a:r>
              <a:rPr lang="en-IN" dirty="0"/>
              <a:t>MCQs</a:t>
            </a:r>
          </a:p>
        </p:txBody>
      </p:sp>
      <p:sp>
        <p:nvSpPr>
          <p:cNvPr id="3" name="Content Placeholder 2">
            <a:extLst>
              <a:ext uri="{FF2B5EF4-FFF2-40B4-BE49-F238E27FC236}">
                <a16:creationId xmlns:a16="http://schemas.microsoft.com/office/drawing/2014/main" id="{A0FF1AAD-27D8-E9FF-0E6A-458CF9909E7C}"/>
              </a:ext>
            </a:extLst>
          </p:cNvPr>
          <p:cNvSpPr>
            <a:spLocks noGrp="1"/>
          </p:cNvSpPr>
          <p:nvPr>
            <p:ph idx="1"/>
          </p:nvPr>
        </p:nvSpPr>
        <p:spPr/>
        <p:txBody>
          <a:bodyPr/>
          <a:lstStyle/>
          <a:p>
            <a:r>
              <a:rPr lang="en-IN" dirty="0"/>
              <a:t>WHICH IS CLOSE TO THE IDEAL RADIOTRACER</a:t>
            </a:r>
          </a:p>
          <a:p>
            <a:endParaRPr lang="en-IN" dirty="0"/>
          </a:p>
          <a:p>
            <a:pPr marL="514350" indent="-514350">
              <a:buAutoNum type="alphaUcPeriod"/>
            </a:pPr>
            <a:r>
              <a:rPr lang="en-IN" dirty="0"/>
              <a:t>N13 AMMONIA</a:t>
            </a:r>
          </a:p>
          <a:p>
            <a:pPr marL="514350" indent="-514350">
              <a:buAutoNum type="alphaUcPeriod"/>
            </a:pPr>
            <a:r>
              <a:rPr lang="en-IN" dirty="0"/>
              <a:t>201 THALLIUM</a:t>
            </a:r>
          </a:p>
          <a:p>
            <a:pPr marL="514350" indent="-514350">
              <a:buAutoNum type="alphaUcPeriod"/>
            </a:pPr>
            <a:r>
              <a:rPr lang="en-IN" dirty="0"/>
              <a:t>015 WATER</a:t>
            </a:r>
          </a:p>
          <a:p>
            <a:pPr marL="514350" indent="-514350">
              <a:buAutoNum type="alphaUcPeriod"/>
            </a:pPr>
            <a:r>
              <a:rPr lang="en-IN" dirty="0"/>
              <a:t>99M SESTAMIBI</a:t>
            </a:r>
          </a:p>
          <a:p>
            <a:pPr marL="514350" indent="-514350">
              <a:buAutoNum type="alphaUcPeriod"/>
            </a:pPr>
            <a:endParaRPr lang="en-IN" dirty="0"/>
          </a:p>
          <a:p>
            <a:pPr marL="514350" indent="-514350">
              <a:buAutoNum type="alphaUcPeriod"/>
            </a:pPr>
            <a:endParaRPr lang="en-IN" dirty="0"/>
          </a:p>
        </p:txBody>
      </p:sp>
    </p:spTree>
    <p:extLst>
      <p:ext uri="{BB962C8B-B14F-4D97-AF65-F5344CB8AC3E}">
        <p14:creationId xmlns:p14="http://schemas.microsoft.com/office/powerpoint/2010/main" val="2930667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5BF2-496F-8A6B-2006-685053F56F86}"/>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2F7BED8-0F46-A011-FD15-5991D2E806FE}"/>
              </a:ext>
            </a:extLst>
          </p:cNvPr>
          <p:cNvPicPr>
            <a:picLocks noGrp="1" noChangeAspect="1"/>
          </p:cNvPicPr>
          <p:nvPr>
            <p:ph idx="1"/>
          </p:nvPr>
        </p:nvPicPr>
        <p:blipFill>
          <a:blip r:embed="rId2"/>
          <a:stretch>
            <a:fillRect/>
          </a:stretch>
        </p:blipFill>
        <p:spPr>
          <a:xfrm>
            <a:off x="1138451" y="150749"/>
            <a:ext cx="9001835" cy="6707251"/>
          </a:xfrm>
        </p:spPr>
      </p:pic>
    </p:spTree>
    <p:extLst>
      <p:ext uri="{BB962C8B-B14F-4D97-AF65-F5344CB8AC3E}">
        <p14:creationId xmlns:p14="http://schemas.microsoft.com/office/powerpoint/2010/main" val="42394910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1ABA-AF36-9288-915E-DCE37797BA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EF197DD-236A-86AB-0009-C61850FE074E}"/>
              </a:ext>
            </a:extLst>
          </p:cNvPr>
          <p:cNvSpPr>
            <a:spLocks noGrp="1"/>
          </p:cNvSpPr>
          <p:nvPr>
            <p:ph idx="1"/>
          </p:nvPr>
        </p:nvSpPr>
        <p:spPr/>
        <p:txBody>
          <a:bodyPr/>
          <a:lstStyle/>
          <a:p>
            <a:r>
              <a:rPr lang="en-IN" dirty="0"/>
              <a:t>Drug to be stopped before </a:t>
            </a:r>
            <a:r>
              <a:rPr lang="en-IN" dirty="0" err="1"/>
              <a:t>vasodialatory</a:t>
            </a:r>
            <a:r>
              <a:rPr lang="en-IN" dirty="0"/>
              <a:t> </a:t>
            </a:r>
            <a:r>
              <a:rPr lang="en-IN" dirty="0" err="1"/>
              <a:t>stess</a:t>
            </a:r>
            <a:r>
              <a:rPr lang="en-IN" dirty="0"/>
              <a:t> test</a:t>
            </a:r>
          </a:p>
          <a:p>
            <a:pPr marL="514350" indent="-514350">
              <a:buAutoNum type="alphaUcPeriod"/>
            </a:pPr>
            <a:r>
              <a:rPr lang="en-IN" dirty="0"/>
              <a:t>Methyl </a:t>
            </a:r>
            <a:r>
              <a:rPr lang="en-IN" dirty="0" err="1"/>
              <a:t>xanthines</a:t>
            </a:r>
            <a:endParaRPr lang="en-IN" dirty="0"/>
          </a:p>
          <a:p>
            <a:pPr marL="514350" indent="-514350">
              <a:buAutoNum type="alphaUcPeriod"/>
            </a:pPr>
            <a:r>
              <a:rPr lang="en-IN" dirty="0" err="1"/>
              <a:t>Betalactum</a:t>
            </a:r>
            <a:r>
              <a:rPr lang="en-IN" dirty="0"/>
              <a:t> antibiotics </a:t>
            </a:r>
          </a:p>
          <a:p>
            <a:pPr marL="514350" indent="-514350">
              <a:buAutoNum type="alphaUcPeriod"/>
            </a:pPr>
            <a:r>
              <a:rPr lang="en-IN" dirty="0" err="1"/>
              <a:t>Ppis</a:t>
            </a:r>
            <a:r>
              <a:rPr lang="en-IN" dirty="0"/>
              <a:t> </a:t>
            </a:r>
          </a:p>
          <a:p>
            <a:pPr marL="514350" indent="-514350">
              <a:buAutoNum type="alphaUcPeriod"/>
            </a:pPr>
            <a:r>
              <a:rPr lang="en-IN" dirty="0"/>
              <a:t>CCBs</a:t>
            </a:r>
          </a:p>
        </p:txBody>
      </p:sp>
    </p:spTree>
    <p:extLst>
      <p:ext uri="{BB962C8B-B14F-4D97-AF65-F5344CB8AC3E}">
        <p14:creationId xmlns:p14="http://schemas.microsoft.com/office/powerpoint/2010/main" val="19379487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1ABA-AF36-9288-915E-DCE37797BA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EF197DD-236A-86AB-0009-C61850FE074E}"/>
              </a:ext>
            </a:extLst>
          </p:cNvPr>
          <p:cNvSpPr>
            <a:spLocks noGrp="1"/>
          </p:cNvSpPr>
          <p:nvPr>
            <p:ph idx="1"/>
          </p:nvPr>
        </p:nvSpPr>
        <p:spPr/>
        <p:txBody>
          <a:bodyPr/>
          <a:lstStyle/>
          <a:p>
            <a:r>
              <a:rPr lang="en-IN" dirty="0"/>
              <a:t>Drug to be stopped before </a:t>
            </a:r>
            <a:r>
              <a:rPr lang="en-IN" dirty="0" err="1"/>
              <a:t>vasodialatory</a:t>
            </a:r>
            <a:r>
              <a:rPr lang="en-IN" dirty="0"/>
              <a:t> </a:t>
            </a:r>
            <a:r>
              <a:rPr lang="en-IN" dirty="0" err="1"/>
              <a:t>stess</a:t>
            </a:r>
            <a:r>
              <a:rPr lang="en-IN" dirty="0"/>
              <a:t> test</a:t>
            </a:r>
          </a:p>
          <a:p>
            <a:pPr marL="514350" indent="-514350">
              <a:buAutoNum type="alphaUcPeriod"/>
            </a:pPr>
            <a:r>
              <a:rPr lang="en-IN" sz="3200" dirty="0">
                <a:solidFill>
                  <a:srgbClr val="FF0000"/>
                </a:solidFill>
              </a:rPr>
              <a:t>Methyl </a:t>
            </a:r>
            <a:r>
              <a:rPr lang="en-IN" sz="3200" dirty="0" err="1">
                <a:solidFill>
                  <a:srgbClr val="FF0000"/>
                </a:solidFill>
              </a:rPr>
              <a:t>xanthines</a:t>
            </a:r>
            <a:endParaRPr lang="en-IN" sz="3200" dirty="0">
              <a:solidFill>
                <a:srgbClr val="FF0000"/>
              </a:solidFill>
            </a:endParaRPr>
          </a:p>
          <a:p>
            <a:pPr marL="514350" indent="-514350">
              <a:buAutoNum type="alphaUcPeriod"/>
            </a:pPr>
            <a:r>
              <a:rPr lang="en-IN" dirty="0" err="1"/>
              <a:t>Betalactum</a:t>
            </a:r>
            <a:r>
              <a:rPr lang="en-IN" dirty="0"/>
              <a:t> antibiotics </a:t>
            </a:r>
          </a:p>
          <a:p>
            <a:pPr marL="514350" indent="-514350">
              <a:buAutoNum type="alphaUcPeriod"/>
            </a:pPr>
            <a:r>
              <a:rPr lang="en-IN" dirty="0" err="1"/>
              <a:t>Ppis</a:t>
            </a:r>
            <a:r>
              <a:rPr lang="en-IN" dirty="0"/>
              <a:t> </a:t>
            </a:r>
          </a:p>
          <a:p>
            <a:pPr marL="514350" indent="-514350">
              <a:buAutoNum type="alphaUcPeriod"/>
            </a:pPr>
            <a:r>
              <a:rPr lang="en-IN" dirty="0"/>
              <a:t>CCBs</a:t>
            </a:r>
          </a:p>
        </p:txBody>
      </p:sp>
    </p:spTree>
    <p:extLst>
      <p:ext uri="{BB962C8B-B14F-4D97-AF65-F5344CB8AC3E}">
        <p14:creationId xmlns:p14="http://schemas.microsoft.com/office/powerpoint/2010/main" val="35787649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FA7F-8BC8-0410-BF44-56C7FE42B9BC}"/>
              </a:ext>
            </a:extLst>
          </p:cNvPr>
          <p:cNvSpPr>
            <a:spLocks noGrp="1"/>
          </p:cNvSpPr>
          <p:nvPr>
            <p:ph type="title"/>
          </p:nvPr>
        </p:nvSpPr>
        <p:spPr/>
        <p:txBody>
          <a:bodyPr/>
          <a:lstStyle/>
          <a:p>
            <a:r>
              <a:rPr lang="en-IN" dirty="0"/>
              <a:t>What is the diagnosis </a:t>
            </a:r>
          </a:p>
        </p:txBody>
      </p:sp>
      <p:pic>
        <p:nvPicPr>
          <p:cNvPr id="5" name="Content Placeholder 4">
            <a:extLst>
              <a:ext uri="{FF2B5EF4-FFF2-40B4-BE49-F238E27FC236}">
                <a16:creationId xmlns:a16="http://schemas.microsoft.com/office/drawing/2014/main" id="{57E9A4EF-7A35-5339-59EF-FD82B50A173B}"/>
              </a:ext>
            </a:extLst>
          </p:cNvPr>
          <p:cNvPicPr>
            <a:picLocks noGrp="1" noChangeAspect="1"/>
          </p:cNvPicPr>
          <p:nvPr>
            <p:ph idx="1"/>
          </p:nvPr>
        </p:nvPicPr>
        <p:blipFill>
          <a:blip r:embed="rId2"/>
          <a:stretch>
            <a:fillRect/>
          </a:stretch>
        </p:blipFill>
        <p:spPr>
          <a:xfrm>
            <a:off x="3429000" y="1690688"/>
            <a:ext cx="3121077" cy="4735427"/>
          </a:xfrm>
        </p:spPr>
      </p:pic>
    </p:spTree>
    <p:extLst>
      <p:ext uri="{BB962C8B-B14F-4D97-AF65-F5344CB8AC3E}">
        <p14:creationId xmlns:p14="http://schemas.microsoft.com/office/powerpoint/2010/main" val="3444209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F8D4-1546-6F09-80D5-77C7D1FC53E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4A08A31-37B2-9482-CD6E-6AFE1C9D0915}"/>
              </a:ext>
            </a:extLst>
          </p:cNvPr>
          <p:cNvSpPr>
            <a:spLocks noGrp="1"/>
          </p:cNvSpPr>
          <p:nvPr>
            <p:ph idx="1"/>
          </p:nvPr>
        </p:nvSpPr>
        <p:spPr/>
        <p:txBody>
          <a:bodyPr/>
          <a:lstStyle/>
          <a:p>
            <a:endParaRPr lang="en-IN" b="1" dirty="0"/>
          </a:p>
          <a:p>
            <a:endParaRPr lang="en-IN" b="1" dirty="0"/>
          </a:p>
          <a:p>
            <a:endParaRPr lang="en-IN" b="1" dirty="0"/>
          </a:p>
          <a:p>
            <a:endParaRPr lang="en-IN" b="1" dirty="0"/>
          </a:p>
          <a:p>
            <a:endParaRPr lang="en-IN" b="1" dirty="0"/>
          </a:p>
          <a:p>
            <a:endParaRPr lang="en-IN" b="1" dirty="0"/>
          </a:p>
          <a:p>
            <a:pPr marL="0" indent="0">
              <a:buNone/>
            </a:pPr>
            <a:r>
              <a:rPr lang="en-IN" b="1" dirty="0"/>
              <a:t>                             thank you</a:t>
            </a:r>
          </a:p>
        </p:txBody>
      </p:sp>
    </p:spTree>
    <p:extLst>
      <p:ext uri="{BB962C8B-B14F-4D97-AF65-F5344CB8AC3E}">
        <p14:creationId xmlns:p14="http://schemas.microsoft.com/office/powerpoint/2010/main" val="2150201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11F2-A744-41CD-6E2D-7F6C32101062}"/>
              </a:ext>
            </a:extLst>
          </p:cNvPr>
          <p:cNvSpPr>
            <a:spLocks noGrp="1"/>
          </p:cNvSpPr>
          <p:nvPr>
            <p:ph type="title"/>
          </p:nvPr>
        </p:nvSpPr>
        <p:spPr>
          <a:xfrm>
            <a:off x="838200" y="365126"/>
            <a:ext cx="10515600" cy="972356"/>
          </a:xfrm>
        </p:spPr>
        <p:txBody>
          <a:bodyPr/>
          <a:lstStyle/>
          <a:p>
            <a:r>
              <a:rPr lang="en-US" dirty="0"/>
              <a:t>       PET - principle</a:t>
            </a:r>
            <a:endParaRPr lang="en-IN" dirty="0"/>
          </a:p>
        </p:txBody>
      </p:sp>
      <p:sp>
        <p:nvSpPr>
          <p:cNvPr id="3" name="Content Placeholder 2">
            <a:extLst>
              <a:ext uri="{FF2B5EF4-FFF2-40B4-BE49-F238E27FC236}">
                <a16:creationId xmlns:a16="http://schemas.microsoft.com/office/drawing/2014/main" id="{84C4B52D-DCD3-A54C-C37F-C9A2654EF9B6}"/>
              </a:ext>
            </a:extLst>
          </p:cNvPr>
          <p:cNvSpPr>
            <a:spLocks noGrp="1"/>
          </p:cNvSpPr>
          <p:nvPr>
            <p:ph idx="1"/>
          </p:nvPr>
        </p:nvSpPr>
        <p:spPr>
          <a:xfrm>
            <a:off x="838200" y="1337482"/>
            <a:ext cx="10515600" cy="4995079"/>
          </a:xfrm>
        </p:spPr>
        <p:txBody>
          <a:bodyPr/>
          <a:lstStyle/>
          <a:p>
            <a:r>
              <a:rPr lang="en-US" dirty="0"/>
              <a:t>C 11, N13 , O15, F 18  are positron emitting nucleotides</a:t>
            </a:r>
          </a:p>
          <a:p>
            <a:r>
              <a:rPr lang="en-IN" b="0" i="0" u="none" strike="noStrike" baseline="0" dirty="0">
                <a:solidFill>
                  <a:srgbClr val="000000"/>
                </a:solidFill>
                <a:latin typeface="ITC Cheltenham"/>
              </a:rPr>
              <a:t>Annihilation</a:t>
            </a:r>
            <a:endParaRPr lang="en-US" b="0" i="0" u="none" strike="noStrike" baseline="0" dirty="0">
              <a:solidFill>
                <a:srgbClr val="000000"/>
              </a:solidFill>
              <a:latin typeface="ITC Cheltenham"/>
            </a:endParaRPr>
          </a:p>
          <a:p>
            <a:r>
              <a:rPr lang="en-US" b="0" i="0" u="none" strike="noStrike" baseline="0" dirty="0">
                <a:solidFill>
                  <a:srgbClr val="000000"/>
                </a:solidFill>
                <a:latin typeface="ITC Cheltenham"/>
              </a:rPr>
              <a:t>gamma rays or photons that are emitted at 180 degrees </a:t>
            </a:r>
          </a:p>
          <a:p>
            <a:r>
              <a:rPr lang="en-US" b="0" i="0" u="none" strike="noStrike" baseline="0" dirty="0">
                <a:solidFill>
                  <a:srgbClr val="000000"/>
                </a:solidFill>
                <a:latin typeface="ITC Cheltenham"/>
              </a:rPr>
              <a:t> captured by detector elements (scintillators) in the PET gantry </a:t>
            </a:r>
            <a:endParaRPr lang="en-US" dirty="0">
              <a:solidFill>
                <a:srgbClr val="000000"/>
              </a:solidFill>
              <a:latin typeface="ITC Cheltenham"/>
            </a:endParaRPr>
          </a:p>
          <a:p>
            <a:endParaRPr lang="en-IN" b="0" i="0" u="none" strike="noStrike" baseline="0" dirty="0">
              <a:solidFill>
                <a:srgbClr val="000000"/>
              </a:solidFill>
              <a:latin typeface="ITC Cheltenham"/>
            </a:endParaRPr>
          </a:p>
          <a:p>
            <a:r>
              <a:rPr lang="en-IN" b="0" i="0" u="none" strike="noStrike" baseline="0" dirty="0">
                <a:solidFill>
                  <a:srgbClr val="000000"/>
                </a:solidFill>
                <a:latin typeface="ITC Cheltenham"/>
              </a:rPr>
              <a:t>bismuth </a:t>
            </a:r>
            <a:r>
              <a:rPr lang="en-IN" b="0" i="0" u="none" strike="noStrike" baseline="0" dirty="0" err="1">
                <a:solidFill>
                  <a:srgbClr val="000000"/>
                </a:solidFill>
                <a:latin typeface="ITC Cheltenham"/>
              </a:rPr>
              <a:t>germanate</a:t>
            </a:r>
            <a:r>
              <a:rPr lang="en-IN" b="0" i="0" u="none" strike="noStrike" baseline="0" dirty="0">
                <a:solidFill>
                  <a:srgbClr val="000000"/>
                </a:solidFill>
                <a:latin typeface="ITC Cheltenham"/>
              </a:rPr>
              <a:t> (BGO), gadolinium </a:t>
            </a:r>
            <a:r>
              <a:rPr lang="en-IN" b="0" i="0" u="none" strike="noStrike" baseline="0" dirty="0" err="1">
                <a:solidFill>
                  <a:srgbClr val="000000"/>
                </a:solidFill>
                <a:latin typeface="ITC Cheltenham"/>
              </a:rPr>
              <a:t>oxyorthosilicate</a:t>
            </a:r>
            <a:r>
              <a:rPr lang="en-IN" b="0" i="0" u="none" strike="noStrike" baseline="0" dirty="0">
                <a:solidFill>
                  <a:srgbClr val="000000"/>
                </a:solidFill>
                <a:latin typeface="ITC Cheltenham"/>
              </a:rPr>
              <a:t> (GSO), lutetium </a:t>
            </a:r>
            <a:r>
              <a:rPr lang="en-IN" b="0" i="0" u="none" strike="noStrike" baseline="0" dirty="0" err="1">
                <a:solidFill>
                  <a:srgbClr val="000000"/>
                </a:solidFill>
                <a:latin typeface="ITC Cheltenham"/>
              </a:rPr>
              <a:t>oxyorthosilicate</a:t>
            </a:r>
            <a:r>
              <a:rPr lang="en-IN" b="0" i="0" u="none" strike="noStrike" baseline="0" dirty="0">
                <a:solidFill>
                  <a:srgbClr val="000000"/>
                </a:solidFill>
                <a:latin typeface="ITC Cheltenham"/>
              </a:rPr>
              <a:t> (LSO), and lutetium yttrium orthosilicate (LYSO</a:t>
            </a:r>
            <a:r>
              <a:rPr lang="en-IN" sz="2000" b="0" i="0" u="none" strike="noStrike" baseline="0" dirty="0">
                <a:solidFill>
                  <a:srgbClr val="000000"/>
                </a:solidFill>
                <a:latin typeface="ITC Cheltenham"/>
              </a:rPr>
              <a:t>)</a:t>
            </a:r>
            <a:endParaRPr lang="en-US" sz="2000" b="0" i="0" u="none" strike="noStrike" baseline="0" dirty="0">
              <a:solidFill>
                <a:srgbClr val="000000"/>
              </a:solidFill>
              <a:latin typeface="ITC Cheltenham"/>
            </a:endParaRPr>
          </a:p>
          <a:p>
            <a:endParaRPr lang="en-US" sz="4000" dirty="0"/>
          </a:p>
        </p:txBody>
      </p:sp>
    </p:spTree>
    <p:extLst>
      <p:ext uri="{BB962C8B-B14F-4D97-AF65-F5344CB8AC3E}">
        <p14:creationId xmlns:p14="http://schemas.microsoft.com/office/powerpoint/2010/main" val="348049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8112-BB8C-41F2-F211-E6DC31D42FD2}"/>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E3F08BDE-768E-18E8-057A-E37969FD77D4}"/>
              </a:ext>
            </a:extLst>
          </p:cNvPr>
          <p:cNvPicPr>
            <a:picLocks noGrp="1" noChangeAspect="1"/>
          </p:cNvPicPr>
          <p:nvPr>
            <p:ph idx="1"/>
          </p:nvPr>
        </p:nvPicPr>
        <p:blipFill>
          <a:blip r:embed="rId3"/>
          <a:stretch>
            <a:fillRect/>
          </a:stretch>
        </p:blipFill>
        <p:spPr>
          <a:xfrm>
            <a:off x="201916" y="136476"/>
            <a:ext cx="11303147" cy="6175837"/>
          </a:xfrm>
        </p:spPr>
      </p:pic>
    </p:spTree>
    <p:extLst>
      <p:ext uri="{BB962C8B-B14F-4D97-AF65-F5344CB8AC3E}">
        <p14:creationId xmlns:p14="http://schemas.microsoft.com/office/powerpoint/2010/main" val="353910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0B00-4D98-3717-C688-B707225A1065}"/>
              </a:ext>
            </a:extLst>
          </p:cNvPr>
          <p:cNvSpPr>
            <a:spLocks noGrp="1"/>
          </p:cNvSpPr>
          <p:nvPr>
            <p:ph type="title"/>
          </p:nvPr>
        </p:nvSpPr>
        <p:spPr>
          <a:xfrm>
            <a:off x="838200" y="365125"/>
            <a:ext cx="10515600" cy="576571"/>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3C97299E-0E06-DEB3-6887-4A9F18123EFC}"/>
              </a:ext>
            </a:extLst>
          </p:cNvPr>
          <p:cNvSpPr>
            <a:spLocks noGrp="1"/>
          </p:cNvSpPr>
          <p:nvPr>
            <p:ph idx="1"/>
          </p:nvPr>
        </p:nvSpPr>
        <p:spPr>
          <a:xfrm>
            <a:off x="838200" y="1173707"/>
            <a:ext cx="9506803" cy="5003256"/>
          </a:xfrm>
        </p:spPr>
        <p:txBody>
          <a:bodyPr>
            <a:normAutofit/>
          </a:bodyPr>
          <a:lstStyle/>
          <a:p>
            <a:r>
              <a:rPr lang="en-US" sz="2400" dirty="0">
                <a:solidFill>
                  <a:srgbClr val="000000"/>
                </a:solidFill>
                <a:latin typeface="ITC Cheltenham"/>
              </a:rPr>
              <a:t>No collimator in PET </a:t>
            </a:r>
            <a:r>
              <a:rPr lang="en-US" sz="2400" b="0" i="0" u="none" strike="noStrike" baseline="0" dirty="0">
                <a:solidFill>
                  <a:srgbClr val="000000"/>
                </a:solidFill>
                <a:latin typeface="ITC Cheltenham"/>
              </a:rPr>
              <a:t> so sensitive than </a:t>
            </a:r>
            <a:r>
              <a:rPr lang="en-US" sz="2400" b="0" i="0" u="none" strike="noStrike" baseline="0" dirty="0" err="1">
                <a:solidFill>
                  <a:srgbClr val="000000"/>
                </a:solidFill>
                <a:latin typeface="ITC Cheltenham"/>
              </a:rPr>
              <a:t>spect</a:t>
            </a:r>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Attenuation</a:t>
            </a:r>
          </a:p>
          <a:p>
            <a:r>
              <a:rPr lang="en-US" sz="2400" b="0" i="0" u="none" strike="noStrike" baseline="0" dirty="0">
                <a:solidFill>
                  <a:srgbClr val="000000"/>
                </a:solidFill>
                <a:latin typeface="ITC Cheltenham"/>
              </a:rPr>
              <a:t>Attenuation correction is,  necessary for PET. </a:t>
            </a:r>
          </a:p>
          <a:p>
            <a:r>
              <a:rPr lang="en-US" sz="2400" b="0" i="0" u="none" strike="noStrike" baseline="0" dirty="0">
                <a:solidFill>
                  <a:srgbClr val="000000"/>
                </a:solidFill>
                <a:latin typeface="ITC Cheltenham"/>
              </a:rPr>
              <a:t>Current generation PET scanners </a:t>
            </a:r>
            <a:r>
              <a:rPr lang="en-US" sz="2400" dirty="0">
                <a:solidFill>
                  <a:srgbClr val="000000"/>
                </a:solidFill>
                <a:latin typeface="ITC Cheltenham"/>
              </a:rPr>
              <a:t>no lead septa</a:t>
            </a:r>
          </a:p>
          <a:p>
            <a:endParaRPr lang="en-US" sz="2400" dirty="0">
              <a:solidFill>
                <a:srgbClr val="000000"/>
              </a:solidFill>
              <a:latin typeface="ITC Cheltenham"/>
            </a:endParaRPr>
          </a:p>
          <a:p>
            <a:r>
              <a:rPr lang="en-US" sz="2400" b="0" i="0" u="none" strike="noStrike" baseline="0" dirty="0">
                <a:solidFill>
                  <a:srgbClr val="000000"/>
                </a:solidFill>
                <a:latin typeface="ITC Cheltenham"/>
              </a:rPr>
              <a:t>Newer- solid-state detectors with silicon photomultipliers with very high count rate capabilities </a:t>
            </a:r>
          </a:p>
          <a:p>
            <a:r>
              <a:rPr lang="en-US" sz="2400" b="0" i="0" u="none" strike="noStrike" baseline="0" dirty="0">
                <a:solidFill>
                  <a:srgbClr val="000000"/>
                </a:solidFill>
                <a:latin typeface="ITC Cheltenham"/>
              </a:rPr>
              <a:t>reduce radiation dose and rapid imaging </a:t>
            </a:r>
            <a:endParaRPr lang="en-IN" sz="3200" dirty="0"/>
          </a:p>
        </p:txBody>
      </p:sp>
      <p:pic>
        <p:nvPicPr>
          <p:cNvPr id="5" name="Picture 4">
            <a:extLst>
              <a:ext uri="{FF2B5EF4-FFF2-40B4-BE49-F238E27FC236}">
                <a16:creationId xmlns:a16="http://schemas.microsoft.com/office/drawing/2014/main" id="{0162D8A4-1C7F-98E5-B02C-D85DD6B4A0DB}"/>
              </a:ext>
            </a:extLst>
          </p:cNvPr>
          <p:cNvPicPr>
            <a:picLocks noChangeAspect="1"/>
          </p:cNvPicPr>
          <p:nvPr/>
        </p:nvPicPr>
        <p:blipFill>
          <a:blip r:embed="rId3"/>
          <a:stretch>
            <a:fillRect/>
          </a:stretch>
        </p:blipFill>
        <p:spPr>
          <a:xfrm>
            <a:off x="10043818" y="1815389"/>
            <a:ext cx="2325603" cy="3568700"/>
          </a:xfrm>
          <a:prstGeom prst="rect">
            <a:avLst/>
          </a:prstGeom>
        </p:spPr>
      </p:pic>
    </p:spTree>
    <p:extLst>
      <p:ext uri="{BB962C8B-B14F-4D97-AF65-F5344CB8AC3E}">
        <p14:creationId xmlns:p14="http://schemas.microsoft.com/office/powerpoint/2010/main" val="418272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2CCC-831B-C5C7-E780-C7D7D26F660D}"/>
              </a:ext>
            </a:extLst>
          </p:cNvPr>
          <p:cNvSpPr>
            <a:spLocks noGrp="1"/>
          </p:cNvSpPr>
          <p:nvPr>
            <p:ph type="title"/>
          </p:nvPr>
        </p:nvSpPr>
        <p:spPr>
          <a:xfrm>
            <a:off x="838200" y="365125"/>
            <a:ext cx="10515600" cy="685753"/>
          </a:xfrm>
        </p:spPr>
        <p:txBody>
          <a:bodyPr>
            <a:normAutofit fontScale="90000"/>
          </a:bodyPr>
          <a:lstStyle/>
          <a:p>
            <a:pPr algn="ctr"/>
            <a:r>
              <a:rPr lang="en-IN" b="1" dirty="0"/>
              <a:t>ADVANTAGES OF PET</a:t>
            </a:r>
          </a:p>
        </p:txBody>
      </p:sp>
      <p:sp>
        <p:nvSpPr>
          <p:cNvPr id="3" name="Content Placeholder 2">
            <a:extLst>
              <a:ext uri="{FF2B5EF4-FFF2-40B4-BE49-F238E27FC236}">
                <a16:creationId xmlns:a16="http://schemas.microsoft.com/office/drawing/2014/main" id="{E6AF39D8-A0BD-AE9C-F3AA-831B07EC6651}"/>
              </a:ext>
            </a:extLst>
          </p:cNvPr>
          <p:cNvSpPr>
            <a:spLocks noGrp="1"/>
          </p:cNvSpPr>
          <p:nvPr>
            <p:ph idx="1"/>
          </p:nvPr>
        </p:nvSpPr>
        <p:spPr>
          <a:xfrm>
            <a:off x="823415" y="1255594"/>
            <a:ext cx="10515600" cy="4962313"/>
          </a:xfrm>
        </p:spPr>
        <p:txBody>
          <a:bodyPr>
            <a:normAutofit fontScale="92500"/>
          </a:bodyPr>
          <a:lstStyle/>
          <a:p>
            <a:r>
              <a:rPr lang="en-US" b="0" i="0" u="none" strike="noStrike" baseline="0" dirty="0">
                <a:solidFill>
                  <a:srgbClr val="000000"/>
                </a:solidFill>
                <a:latin typeface="Frutiger"/>
              </a:rPr>
              <a:t>High spatial and contrast resolution 	</a:t>
            </a:r>
          </a:p>
          <a:p>
            <a:r>
              <a:rPr lang="en-US" b="0" i="0" u="none" strike="noStrike" baseline="0" dirty="0">
                <a:solidFill>
                  <a:srgbClr val="000000"/>
                </a:solidFill>
                <a:latin typeface="Frutiger"/>
              </a:rPr>
              <a:t>Capability for tomographic dynamic imaging with high temporal resolution 	</a:t>
            </a:r>
          </a:p>
          <a:p>
            <a:r>
              <a:rPr lang="en-US" b="0" i="0" u="none" strike="noStrike" baseline="0" dirty="0">
                <a:solidFill>
                  <a:srgbClr val="000000"/>
                </a:solidFill>
                <a:latin typeface="Frutiger"/>
              </a:rPr>
              <a:t>Accurate and depth-independent attenuation correction 	</a:t>
            </a:r>
          </a:p>
          <a:p>
            <a:r>
              <a:rPr lang="en-US" b="0" i="0" u="none" strike="noStrike" baseline="0" dirty="0">
                <a:solidFill>
                  <a:srgbClr val="000000"/>
                </a:solidFill>
                <a:latin typeface="Frutiger"/>
              </a:rPr>
              <a:t>High count sensitivity, making possible </a:t>
            </a:r>
            <a:r>
              <a:rPr lang="en-US" b="1" i="0" u="none" strike="noStrike" baseline="0" dirty="0">
                <a:solidFill>
                  <a:srgbClr val="000000"/>
                </a:solidFill>
                <a:latin typeface="Frutiger"/>
              </a:rPr>
              <a:t>rapid</a:t>
            </a:r>
            <a:r>
              <a:rPr lang="en-US" b="0" i="0" u="none" strike="noStrike" baseline="0" dirty="0">
                <a:solidFill>
                  <a:srgbClr val="000000"/>
                </a:solidFill>
                <a:latin typeface="Frutiger"/>
              </a:rPr>
              <a:t> protocols 	</a:t>
            </a:r>
          </a:p>
          <a:p>
            <a:r>
              <a:rPr lang="en-US" b="0" i="0" u="none" strike="noStrike" baseline="0" dirty="0">
                <a:solidFill>
                  <a:srgbClr val="000000"/>
                </a:solidFill>
                <a:latin typeface="Frutiger"/>
              </a:rPr>
              <a:t>Low radiation dose protocols (due to </a:t>
            </a:r>
            <a:r>
              <a:rPr lang="en-US" b="1" i="0" u="none" strike="noStrike" baseline="0" dirty="0">
                <a:solidFill>
                  <a:srgbClr val="000000"/>
                </a:solidFill>
                <a:latin typeface="Frutiger"/>
              </a:rPr>
              <a:t>short half-life of the PET tracers</a:t>
            </a:r>
            <a:r>
              <a:rPr lang="en-US" b="0" i="0" u="none" strike="noStrike" baseline="0" dirty="0">
                <a:solidFill>
                  <a:srgbClr val="000000"/>
                </a:solidFill>
                <a:latin typeface="Frutiger"/>
              </a:rPr>
              <a:t>) 	</a:t>
            </a:r>
          </a:p>
          <a:p>
            <a:r>
              <a:rPr lang="en-US" b="1" i="0" u="none" strike="noStrike" baseline="0" dirty="0">
                <a:solidFill>
                  <a:srgbClr val="000000"/>
                </a:solidFill>
                <a:latin typeface="Frutiger"/>
              </a:rPr>
              <a:t>Quantitation</a:t>
            </a:r>
            <a:r>
              <a:rPr lang="en-US" b="0" i="0" u="none" strike="noStrike" baseline="0" dirty="0">
                <a:solidFill>
                  <a:srgbClr val="000000"/>
                </a:solidFill>
                <a:latin typeface="Frutiger"/>
              </a:rPr>
              <a:t> of absolute radiotracer concentration in tissue, including myocardial </a:t>
            </a:r>
            <a:r>
              <a:rPr lang="en-US" b="1" i="0" u="none" strike="noStrike" baseline="0" dirty="0">
                <a:solidFill>
                  <a:srgbClr val="000000"/>
                </a:solidFill>
                <a:latin typeface="Frutiger"/>
              </a:rPr>
              <a:t>blood flow </a:t>
            </a:r>
            <a:r>
              <a:rPr lang="en-US" b="0" i="0" u="none" strike="noStrike" baseline="0" dirty="0">
                <a:solidFill>
                  <a:srgbClr val="000000"/>
                </a:solidFill>
                <a:latin typeface="Frutiger"/>
              </a:rPr>
              <a:t>	</a:t>
            </a:r>
          </a:p>
          <a:p>
            <a:r>
              <a:rPr lang="en-US" b="1" i="0" u="none" strike="noStrike" baseline="0" dirty="0">
                <a:solidFill>
                  <a:srgbClr val="000000"/>
                </a:solidFill>
                <a:latin typeface="Frutiger"/>
              </a:rPr>
              <a:t>CT hybrid imaging </a:t>
            </a:r>
            <a:r>
              <a:rPr lang="en-US" b="0" i="0" u="none" strike="noStrike" baseline="0" dirty="0">
                <a:solidFill>
                  <a:srgbClr val="000000"/>
                </a:solidFill>
                <a:latin typeface="Frutiger"/>
              </a:rPr>
              <a:t>for quantification of atherosclerotic burden and localizing hot spot imaging tracers 	</a:t>
            </a:r>
          </a:p>
          <a:p>
            <a:r>
              <a:rPr lang="en-US" dirty="0">
                <a:solidFill>
                  <a:srgbClr val="000000"/>
                </a:solidFill>
                <a:latin typeface="Frutiger"/>
              </a:rPr>
              <a:t>Targeted tracers can image in micro nano level</a:t>
            </a:r>
            <a:r>
              <a:rPr lang="en-US" b="0" i="0" u="none" strike="noStrike" baseline="0" dirty="0">
                <a:solidFill>
                  <a:srgbClr val="000000"/>
                </a:solidFill>
                <a:latin typeface="Frutiger"/>
              </a:rPr>
              <a:t>	</a:t>
            </a:r>
          </a:p>
          <a:p>
            <a:endParaRPr lang="en-IN" dirty="0"/>
          </a:p>
        </p:txBody>
      </p:sp>
    </p:spTree>
    <p:extLst>
      <p:ext uri="{BB962C8B-B14F-4D97-AF65-F5344CB8AC3E}">
        <p14:creationId xmlns:p14="http://schemas.microsoft.com/office/powerpoint/2010/main" val="92792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3318-012A-15A6-A892-8A187BC2127E}"/>
              </a:ext>
            </a:extLst>
          </p:cNvPr>
          <p:cNvSpPr>
            <a:spLocks noGrp="1"/>
          </p:cNvSpPr>
          <p:nvPr>
            <p:ph type="title"/>
          </p:nvPr>
        </p:nvSpPr>
        <p:spPr/>
        <p:txBody>
          <a:bodyPr/>
          <a:lstStyle/>
          <a:p>
            <a:r>
              <a:rPr lang="en-IN" dirty="0"/>
              <a:t>SPECT AND PET IMAGE ACQUISITION</a:t>
            </a:r>
          </a:p>
        </p:txBody>
      </p:sp>
      <p:sp>
        <p:nvSpPr>
          <p:cNvPr id="3" name="Content Placeholder 2">
            <a:extLst>
              <a:ext uri="{FF2B5EF4-FFF2-40B4-BE49-F238E27FC236}">
                <a16:creationId xmlns:a16="http://schemas.microsoft.com/office/drawing/2014/main" id="{33F02019-C49C-C787-7397-5FF28D915EF6}"/>
              </a:ext>
            </a:extLst>
          </p:cNvPr>
          <p:cNvSpPr>
            <a:spLocks noGrp="1"/>
          </p:cNvSpPr>
          <p:nvPr>
            <p:ph idx="1"/>
          </p:nvPr>
        </p:nvSpPr>
        <p:spPr/>
        <p:txBody>
          <a:bodyPr>
            <a:normAutofit/>
          </a:bodyPr>
          <a:lstStyle/>
          <a:p>
            <a:r>
              <a:rPr lang="en-IN" dirty="0"/>
              <a:t>List mode, static , </a:t>
            </a:r>
            <a:r>
              <a:rPr lang="en-IN" dirty="0" err="1"/>
              <a:t>ecg</a:t>
            </a:r>
            <a:r>
              <a:rPr lang="en-IN" dirty="0"/>
              <a:t> gated, dynamic</a:t>
            </a:r>
          </a:p>
          <a:p>
            <a:endParaRPr lang="en-IN" dirty="0"/>
          </a:p>
          <a:p>
            <a:r>
              <a:rPr lang="en-IN" b="1" dirty="0"/>
              <a:t>List mode</a:t>
            </a:r>
            <a:r>
              <a:rPr lang="en-IN" dirty="0"/>
              <a:t> : information is stored for every event and they are summed and reconstructed as static image </a:t>
            </a:r>
          </a:p>
          <a:p>
            <a:r>
              <a:rPr lang="en-IN" b="1" i="0" u="none" strike="noStrike" baseline="0" dirty="0">
                <a:solidFill>
                  <a:srgbClr val="000000"/>
                </a:solidFill>
                <a:latin typeface="ITC Cheltenham"/>
              </a:rPr>
              <a:t>ECG-gated</a:t>
            </a:r>
            <a:r>
              <a:rPr lang="en-IN" b="0" i="0" u="none" strike="noStrike" baseline="0" dirty="0">
                <a:solidFill>
                  <a:srgbClr val="000000"/>
                </a:solidFill>
                <a:latin typeface="ITC Cheltenham"/>
              </a:rPr>
              <a:t> images allow assessment of RWMA, EF</a:t>
            </a:r>
          </a:p>
          <a:p>
            <a:pPr marL="0" indent="0">
              <a:buNone/>
            </a:pPr>
            <a:r>
              <a:rPr lang="en-IN" b="0" i="0" u="none" strike="noStrike" baseline="0" dirty="0">
                <a:solidFill>
                  <a:srgbClr val="000000"/>
                </a:solidFill>
                <a:latin typeface="ITC Cheltenham"/>
              </a:rPr>
              <a:t>   gated SPECT or PET </a:t>
            </a:r>
            <a:r>
              <a:rPr lang="en-IN" dirty="0">
                <a:solidFill>
                  <a:srgbClr val="000000"/>
                </a:solidFill>
                <a:latin typeface="ITC Cheltenham"/>
              </a:rPr>
              <a:t>gives tomographic images and measure LV EF,</a:t>
            </a:r>
            <a:r>
              <a:rPr lang="en-US" b="0" i="0" u="none" strike="noStrike" baseline="0" dirty="0">
                <a:solidFill>
                  <a:srgbClr val="000000"/>
                </a:solidFill>
                <a:latin typeface="ITC Cheltenham"/>
              </a:rPr>
              <a:t> Ventricular </a:t>
            </a:r>
            <a:r>
              <a:rPr lang="en-US" b="0" i="0" u="none" strike="noStrike" baseline="0" dirty="0" err="1">
                <a:solidFill>
                  <a:srgbClr val="000000"/>
                </a:solidFill>
                <a:latin typeface="ITC Cheltenham"/>
              </a:rPr>
              <a:t>dyssynchrony</a:t>
            </a:r>
            <a:r>
              <a:rPr lang="en-US" b="0" i="0" u="none" strike="noStrike" baseline="0" dirty="0">
                <a:solidFill>
                  <a:srgbClr val="000000"/>
                </a:solidFill>
                <a:latin typeface="ITC Cheltenham"/>
              </a:rPr>
              <a:t> can also be assessed</a:t>
            </a:r>
          </a:p>
          <a:p>
            <a:r>
              <a:rPr lang="en-IN" b="1" i="0" u="none" strike="noStrike" baseline="0" dirty="0">
                <a:solidFill>
                  <a:srgbClr val="000000"/>
                </a:solidFill>
                <a:latin typeface="ITC Cheltenham"/>
              </a:rPr>
              <a:t>Dynamic imaging</a:t>
            </a:r>
            <a:endParaRPr lang="en-IN" sz="4000" dirty="0"/>
          </a:p>
        </p:txBody>
      </p:sp>
    </p:spTree>
    <p:extLst>
      <p:ext uri="{BB962C8B-B14F-4D97-AF65-F5344CB8AC3E}">
        <p14:creationId xmlns:p14="http://schemas.microsoft.com/office/powerpoint/2010/main" val="1870926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4C77-A555-C351-0595-C9ED0B9EE9D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EC2745B-F469-B140-A2AA-922BCE845B6B}"/>
              </a:ext>
            </a:extLst>
          </p:cNvPr>
          <p:cNvPicPr>
            <a:picLocks noGrp="1" noChangeAspect="1"/>
          </p:cNvPicPr>
          <p:nvPr>
            <p:ph idx="1"/>
          </p:nvPr>
        </p:nvPicPr>
        <p:blipFill>
          <a:blip r:embed="rId3"/>
          <a:stretch>
            <a:fillRect/>
          </a:stretch>
        </p:blipFill>
        <p:spPr>
          <a:xfrm>
            <a:off x="9290019" y="5957087"/>
            <a:ext cx="2544994" cy="535788"/>
          </a:xfrm>
        </p:spPr>
      </p:pic>
      <p:pic>
        <p:nvPicPr>
          <p:cNvPr id="7" name="Picture 6">
            <a:extLst>
              <a:ext uri="{FF2B5EF4-FFF2-40B4-BE49-F238E27FC236}">
                <a16:creationId xmlns:a16="http://schemas.microsoft.com/office/drawing/2014/main" id="{A442929D-8666-F421-9960-031A1816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9" y="23774"/>
            <a:ext cx="6089619" cy="7161392"/>
          </a:xfrm>
          <a:prstGeom prst="rect">
            <a:avLst/>
          </a:prstGeom>
        </p:spPr>
      </p:pic>
    </p:spTree>
    <p:extLst>
      <p:ext uri="{BB962C8B-B14F-4D97-AF65-F5344CB8AC3E}">
        <p14:creationId xmlns:p14="http://schemas.microsoft.com/office/powerpoint/2010/main" val="2309860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5380-565E-5985-90C8-D7B3486A79E6}"/>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204068D3-7BDE-500F-3966-143A0EF2E2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4127" y="299388"/>
            <a:ext cx="6735336" cy="6199495"/>
          </a:xfrm>
        </p:spPr>
      </p:pic>
    </p:spTree>
    <p:extLst>
      <p:ext uri="{BB962C8B-B14F-4D97-AF65-F5344CB8AC3E}">
        <p14:creationId xmlns:p14="http://schemas.microsoft.com/office/powerpoint/2010/main" val="297250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C9D-E495-1374-C1BD-D4BA0F55148C}"/>
              </a:ext>
            </a:extLst>
          </p:cNvPr>
          <p:cNvSpPr>
            <a:spLocks noGrp="1"/>
          </p:cNvSpPr>
          <p:nvPr>
            <p:ph type="title"/>
          </p:nvPr>
        </p:nvSpPr>
        <p:spPr>
          <a:xfrm>
            <a:off x="838200" y="365125"/>
            <a:ext cx="10515600" cy="1325563"/>
          </a:xfrm>
        </p:spPr>
        <p:txBody>
          <a:bodyPr>
            <a:normAutofit/>
          </a:bodyPr>
          <a:lstStyle/>
          <a:p>
            <a:r>
              <a:rPr lang="en-IN" i="0" u="none" strike="noStrike" baseline="0" dirty="0">
                <a:solidFill>
                  <a:srgbClr val="000000"/>
                </a:solidFill>
                <a:latin typeface="Frutiger"/>
              </a:rPr>
              <a:t>Radiotracers and Protocols </a:t>
            </a:r>
            <a:endParaRPr lang="en-IN" sz="8800" dirty="0"/>
          </a:p>
        </p:txBody>
      </p:sp>
      <p:sp>
        <p:nvSpPr>
          <p:cNvPr id="3" name="Content Placeholder 2">
            <a:extLst>
              <a:ext uri="{FF2B5EF4-FFF2-40B4-BE49-F238E27FC236}">
                <a16:creationId xmlns:a16="http://schemas.microsoft.com/office/drawing/2014/main" id="{81AB5602-304A-34C8-9CE8-A7BB76AEB696}"/>
              </a:ext>
            </a:extLst>
          </p:cNvPr>
          <p:cNvSpPr>
            <a:spLocks noGrp="1"/>
          </p:cNvSpPr>
          <p:nvPr>
            <p:ph idx="1"/>
          </p:nvPr>
        </p:nvSpPr>
        <p:spPr>
          <a:xfrm>
            <a:off x="838200" y="1542197"/>
            <a:ext cx="10515600" cy="4634766"/>
          </a:xfrm>
        </p:spPr>
        <p:txBody>
          <a:bodyPr>
            <a:normAutofit/>
          </a:bodyPr>
          <a:lstStyle/>
          <a:p>
            <a:r>
              <a:rPr lang="en-IN" sz="3600" b="0" i="0" u="none" strike="noStrike" baseline="0" dirty="0">
                <a:solidFill>
                  <a:srgbClr val="000000"/>
                </a:solidFill>
                <a:latin typeface="Frutiger"/>
              </a:rPr>
              <a:t>Myocardial Perfusion Imaging Tracers </a:t>
            </a:r>
          </a:p>
          <a:p>
            <a:r>
              <a:rPr lang="en-IN" sz="3600" b="0" i="0" u="none" strike="noStrike" baseline="0" dirty="0">
                <a:solidFill>
                  <a:srgbClr val="000000"/>
                </a:solidFill>
                <a:latin typeface="Frutiger"/>
              </a:rPr>
              <a:t>SPECT MPI Tracers </a:t>
            </a:r>
            <a:endParaRPr lang="en-IN" sz="3600" dirty="0">
              <a:solidFill>
                <a:srgbClr val="000000"/>
              </a:solidFill>
              <a:latin typeface="Frutiger"/>
            </a:endParaRPr>
          </a:p>
          <a:p>
            <a:r>
              <a:rPr lang="en-IN" sz="3600" b="0" i="0" u="none" strike="noStrike" baseline="0" dirty="0">
                <a:solidFill>
                  <a:srgbClr val="000000"/>
                </a:solidFill>
                <a:latin typeface="Frutiger"/>
              </a:rPr>
              <a:t>PET MPI Tracers </a:t>
            </a:r>
          </a:p>
          <a:p>
            <a:r>
              <a:rPr lang="en-IN" sz="3600" b="0" i="0" u="none" strike="noStrike" baseline="0" dirty="0">
                <a:solidFill>
                  <a:srgbClr val="000000"/>
                </a:solidFill>
                <a:latin typeface="Frutiger"/>
              </a:rPr>
              <a:t>Myocardial Metabolic Imaging Tracers </a:t>
            </a:r>
            <a:endParaRPr lang="en-IN" sz="4800" dirty="0"/>
          </a:p>
        </p:txBody>
      </p:sp>
    </p:spTree>
    <p:extLst>
      <p:ext uri="{BB962C8B-B14F-4D97-AF65-F5344CB8AC3E}">
        <p14:creationId xmlns:p14="http://schemas.microsoft.com/office/powerpoint/2010/main" val="243410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B43F-A714-DDCA-253F-959530F2209F}"/>
              </a:ext>
            </a:extLst>
          </p:cNvPr>
          <p:cNvSpPr>
            <a:spLocks noGrp="1"/>
          </p:cNvSpPr>
          <p:nvPr>
            <p:ph type="title"/>
          </p:nvPr>
        </p:nvSpPr>
        <p:spPr>
          <a:xfrm>
            <a:off x="838200" y="365126"/>
            <a:ext cx="10515600" cy="931412"/>
          </a:xfrm>
        </p:spPr>
        <p:txBody>
          <a:bodyPr>
            <a:normAutofit/>
          </a:bodyPr>
          <a:lstStyle/>
          <a:p>
            <a:r>
              <a:rPr lang="en-IN" sz="3200" b="0" i="0" u="none" strike="noStrike" baseline="0" dirty="0">
                <a:solidFill>
                  <a:srgbClr val="000000"/>
                </a:solidFill>
                <a:latin typeface="Frutiger"/>
              </a:rPr>
              <a:t>Myocardial Perfusion Imaging Tracers</a:t>
            </a:r>
            <a:r>
              <a:rPr lang="en-IN" sz="1800" b="0" i="0" u="none" strike="noStrike" baseline="0" dirty="0">
                <a:solidFill>
                  <a:srgbClr val="000000"/>
                </a:solidFill>
                <a:latin typeface="Frutiger"/>
              </a:rPr>
              <a:t>. </a:t>
            </a:r>
            <a:endParaRPr lang="en-IN" sz="3200" dirty="0"/>
          </a:p>
        </p:txBody>
      </p:sp>
      <p:sp>
        <p:nvSpPr>
          <p:cNvPr id="3" name="Content Placeholder 2">
            <a:extLst>
              <a:ext uri="{FF2B5EF4-FFF2-40B4-BE49-F238E27FC236}">
                <a16:creationId xmlns:a16="http://schemas.microsoft.com/office/drawing/2014/main" id="{A9CE3660-FBF6-693E-D4F0-4A536E00E2FC}"/>
              </a:ext>
            </a:extLst>
          </p:cNvPr>
          <p:cNvSpPr>
            <a:spLocks noGrp="1"/>
          </p:cNvSpPr>
          <p:nvPr>
            <p:ph idx="1"/>
          </p:nvPr>
        </p:nvSpPr>
        <p:spPr>
          <a:xfrm>
            <a:off x="838200" y="1201003"/>
            <a:ext cx="10515600" cy="5291872"/>
          </a:xfrm>
        </p:spPr>
        <p:txBody>
          <a:bodyPr>
            <a:normAutofit/>
          </a:bodyPr>
          <a:lstStyle/>
          <a:p>
            <a:r>
              <a:rPr lang="en-IN" sz="2400" b="1" dirty="0">
                <a:solidFill>
                  <a:srgbClr val="000000"/>
                </a:solidFill>
                <a:latin typeface="Frutiger"/>
              </a:rPr>
              <a:t>I</a:t>
            </a:r>
            <a:r>
              <a:rPr lang="en-IN" sz="2400" b="1" i="0" u="none" strike="noStrike" baseline="0" dirty="0">
                <a:solidFill>
                  <a:srgbClr val="000000"/>
                </a:solidFill>
                <a:latin typeface="Frutiger"/>
              </a:rPr>
              <a:t>deal radiotracer </a:t>
            </a:r>
            <a:endParaRPr lang="en-IN" sz="2400" b="0" i="0" u="none" strike="noStrike" baseline="0" dirty="0">
              <a:solidFill>
                <a:srgbClr val="000000"/>
              </a:solidFill>
              <a:latin typeface="Frutiger"/>
            </a:endParaRPr>
          </a:p>
          <a:p>
            <a:r>
              <a:rPr lang="en-US" sz="2400" b="0" i="0" u="none" strike="noStrike" baseline="0" dirty="0">
                <a:solidFill>
                  <a:srgbClr val="000000"/>
                </a:solidFill>
                <a:latin typeface="Frutiger"/>
              </a:rPr>
              <a:t>most radiotracers </a:t>
            </a:r>
            <a:r>
              <a:rPr lang="en-IN" sz="2400" dirty="0">
                <a:solidFill>
                  <a:srgbClr val="000000"/>
                </a:solidFill>
                <a:latin typeface="Frutiger"/>
              </a:rPr>
              <a:t>show </a:t>
            </a:r>
            <a:r>
              <a:rPr lang="en-US" sz="2400" b="0" i="0" u="none" strike="noStrike" baseline="0" dirty="0">
                <a:solidFill>
                  <a:srgbClr val="000000"/>
                </a:solidFill>
                <a:latin typeface="Frutiger"/>
              </a:rPr>
              <a:t>linear extraction at relatively low blood flow rates, as in the resting state, </a:t>
            </a:r>
            <a:r>
              <a:rPr lang="en-IN" sz="2400" b="0" i="0" u="none" strike="noStrike" baseline="0" dirty="0">
                <a:solidFill>
                  <a:srgbClr val="000000"/>
                </a:solidFill>
                <a:latin typeface="Frutiger"/>
              </a:rPr>
              <a:t>obstructive CAD </a:t>
            </a:r>
          </a:p>
          <a:p>
            <a:r>
              <a:rPr lang="en-IN" sz="2400" dirty="0">
                <a:solidFill>
                  <a:srgbClr val="000000"/>
                </a:solidFill>
                <a:latin typeface="Frutiger"/>
              </a:rPr>
              <a:t>As the blood flow increases as in pharmacological stress or exercise radiotracer extraction falls off</a:t>
            </a:r>
          </a:p>
          <a:p>
            <a:r>
              <a:rPr lang="en-US" sz="2400" b="0" i="0" u="none" strike="noStrike" baseline="0" dirty="0">
                <a:solidFill>
                  <a:srgbClr val="000000"/>
                </a:solidFill>
                <a:latin typeface="Frutiger"/>
              </a:rPr>
              <a:t>Accuracy can be increased by using radiotracers with greater extraction at high flow rates </a:t>
            </a:r>
          </a:p>
          <a:p>
            <a:r>
              <a:rPr lang="fr-FR" sz="2400" b="0" i="0" u="none" strike="noStrike" baseline="0" dirty="0" err="1">
                <a:solidFill>
                  <a:srgbClr val="000000"/>
                </a:solidFill>
                <a:latin typeface="Frutiger"/>
              </a:rPr>
              <a:t>nonobstructive</a:t>
            </a:r>
            <a:r>
              <a:rPr lang="fr-FR" sz="2400" b="0" i="0" u="none" strike="noStrike" baseline="0" dirty="0">
                <a:solidFill>
                  <a:srgbClr val="000000"/>
                </a:solidFill>
                <a:latin typeface="Frutiger"/>
              </a:rPr>
              <a:t> CAD, diffuse CAD, or </a:t>
            </a:r>
            <a:r>
              <a:rPr lang="fr-FR" sz="2400" b="0" i="0" u="none" strike="noStrike" baseline="0" dirty="0" err="1">
                <a:solidFill>
                  <a:srgbClr val="000000"/>
                </a:solidFill>
                <a:latin typeface="Frutiger"/>
              </a:rPr>
              <a:t>microvascular</a:t>
            </a:r>
            <a:r>
              <a:rPr lang="fr-FR" sz="2400" b="0" i="0" u="none" strike="noStrike" baseline="0" dirty="0">
                <a:solidFill>
                  <a:srgbClr val="000000"/>
                </a:solidFill>
                <a:latin typeface="Frutiger"/>
              </a:rPr>
              <a:t> </a:t>
            </a:r>
            <a:r>
              <a:rPr lang="fr-FR" sz="2400" b="0" i="0" u="none" strike="noStrike" baseline="0" dirty="0" err="1">
                <a:solidFill>
                  <a:srgbClr val="000000"/>
                </a:solidFill>
                <a:latin typeface="Frutiger"/>
              </a:rPr>
              <a:t>dysfunction</a:t>
            </a:r>
            <a:r>
              <a:rPr lang="fr-FR" sz="1800" b="0" i="0" u="none" strike="noStrike" baseline="0" dirty="0">
                <a:solidFill>
                  <a:srgbClr val="000000"/>
                </a:solidFill>
                <a:latin typeface="Frutiger"/>
              </a:rPr>
              <a:t>. </a:t>
            </a:r>
            <a:endParaRPr lang="en-IN" sz="3200" b="0" i="0" u="none" strike="noStrike" baseline="0" dirty="0">
              <a:solidFill>
                <a:srgbClr val="000000"/>
              </a:solidFill>
              <a:latin typeface="Frutiger"/>
            </a:endParaRPr>
          </a:p>
          <a:p>
            <a:r>
              <a:rPr lang="en-US" sz="1800" b="0" i="0" u="none" strike="noStrike" baseline="0" dirty="0">
                <a:solidFill>
                  <a:srgbClr val="FF0000"/>
                </a:solidFill>
                <a:latin typeface="Frutiger"/>
              </a:rPr>
              <a:t>15</a:t>
            </a:r>
            <a:r>
              <a:rPr lang="en-US" i="0" u="none" strike="noStrike" baseline="0" dirty="0">
                <a:solidFill>
                  <a:srgbClr val="FF0000"/>
                </a:solidFill>
                <a:latin typeface="Frutiger"/>
              </a:rPr>
              <a:t>O-water</a:t>
            </a:r>
            <a:r>
              <a:rPr lang="en-US" sz="1800" b="0" i="0" u="none" strike="noStrike" baseline="0" dirty="0">
                <a:solidFill>
                  <a:srgbClr val="000000"/>
                </a:solidFill>
                <a:latin typeface="Frutiger"/>
              </a:rPr>
              <a:t> </a:t>
            </a:r>
            <a:r>
              <a:rPr lang="en-US" b="0" i="0" u="none" strike="noStrike" baseline="0" dirty="0">
                <a:solidFill>
                  <a:srgbClr val="000000"/>
                </a:solidFill>
                <a:latin typeface="Frutiger"/>
              </a:rPr>
              <a:t>is close to an ideal tracer </a:t>
            </a:r>
          </a:p>
          <a:p>
            <a:r>
              <a:rPr lang="en-US" sz="2400" b="0" i="0" u="none" strike="noStrike" baseline="0" dirty="0">
                <a:solidFill>
                  <a:srgbClr val="000000"/>
                </a:solidFill>
                <a:latin typeface="Frutiger"/>
              </a:rPr>
              <a:t>82rubidium, 13N-ammonia, and 15O-water can all be used to quantify myocardial blood flow </a:t>
            </a:r>
            <a:endParaRPr lang="en-IN" sz="3200" dirty="0">
              <a:solidFill>
                <a:srgbClr val="000000"/>
              </a:solidFill>
              <a:latin typeface="Frutiger"/>
            </a:endParaRPr>
          </a:p>
        </p:txBody>
      </p:sp>
    </p:spTree>
    <p:extLst>
      <p:ext uri="{BB962C8B-B14F-4D97-AF65-F5344CB8AC3E}">
        <p14:creationId xmlns:p14="http://schemas.microsoft.com/office/powerpoint/2010/main" val="14774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85FB-77E8-86F8-498F-8A8E921A266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69014D3-1ABF-2F59-C9C9-7AA1B035D466}"/>
              </a:ext>
            </a:extLst>
          </p:cNvPr>
          <p:cNvSpPr>
            <a:spLocks noGrp="1"/>
          </p:cNvSpPr>
          <p:nvPr>
            <p:ph idx="1"/>
          </p:nvPr>
        </p:nvSpPr>
        <p:spPr/>
        <p:txBody>
          <a:bodyPr/>
          <a:lstStyle/>
          <a:p>
            <a:r>
              <a:rPr lang="en-US" b="1" i="0" dirty="0" err="1">
                <a:solidFill>
                  <a:srgbClr val="0F1111"/>
                </a:solidFill>
                <a:effectLst/>
                <a:latin typeface="Amazon Ember"/>
              </a:rPr>
              <a:t>Braunwald's</a:t>
            </a:r>
            <a:r>
              <a:rPr lang="en-US" b="1" i="0" dirty="0">
                <a:solidFill>
                  <a:srgbClr val="0F1111"/>
                </a:solidFill>
                <a:effectLst/>
                <a:latin typeface="Amazon Ember"/>
              </a:rPr>
              <a:t> Heart Disease: A Textbook of Cardiovascular Medicine</a:t>
            </a:r>
          </a:p>
          <a:p>
            <a:endParaRPr lang="en-US" b="1" i="0" dirty="0">
              <a:solidFill>
                <a:srgbClr val="0F1111"/>
              </a:solidFill>
              <a:effectLst/>
              <a:latin typeface="Amazon Ember"/>
            </a:endParaRPr>
          </a:p>
          <a:p>
            <a:endParaRPr lang="en-IN" dirty="0"/>
          </a:p>
          <a:p>
            <a:endParaRPr lang="en-IN" dirty="0"/>
          </a:p>
          <a:p>
            <a:endParaRPr lang="en-IN" dirty="0"/>
          </a:p>
          <a:p>
            <a:endParaRPr lang="en-IN" dirty="0"/>
          </a:p>
        </p:txBody>
      </p:sp>
      <p:pic>
        <p:nvPicPr>
          <p:cNvPr id="5" name="Picture 4">
            <a:extLst>
              <a:ext uri="{FF2B5EF4-FFF2-40B4-BE49-F238E27FC236}">
                <a16:creationId xmlns:a16="http://schemas.microsoft.com/office/drawing/2014/main" id="{577A1265-771D-60E5-5A5E-B62B6921CD50}"/>
              </a:ext>
            </a:extLst>
          </p:cNvPr>
          <p:cNvPicPr>
            <a:picLocks noChangeAspect="1"/>
          </p:cNvPicPr>
          <p:nvPr/>
        </p:nvPicPr>
        <p:blipFill>
          <a:blip r:embed="rId2"/>
          <a:stretch>
            <a:fillRect/>
          </a:stretch>
        </p:blipFill>
        <p:spPr>
          <a:xfrm>
            <a:off x="1181457" y="2604197"/>
            <a:ext cx="2934268" cy="939103"/>
          </a:xfrm>
          <a:prstGeom prst="rect">
            <a:avLst/>
          </a:prstGeom>
        </p:spPr>
      </p:pic>
      <p:pic>
        <p:nvPicPr>
          <p:cNvPr id="7" name="Picture 6">
            <a:extLst>
              <a:ext uri="{FF2B5EF4-FFF2-40B4-BE49-F238E27FC236}">
                <a16:creationId xmlns:a16="http://schemas.microsoft.com/office/drawing/2014/main" id="{41D2B543-A3D5-528C-C4DD-422F4F8C1F5A}"/>
              </a:ext>
            </a:extLst>
          </p:cNvPr>
          <p:cNvPicPr>
            <a:picLocks noChangeAspect="1"/>
          </p:cNvPicPr>
          <p:nvPr/>
        </p:nvPicPr>
        <p:blipFill>
          <a:blip r:embed="rId3"/>
          <a:stretch>
            <a:fillRect/>
          </a:stretch>
        </p:blipFill>
        <p:spPr>
          <a:xfrm>
            <a:off x="4458982" y="2604197"/>
            <a:ext cx="3435527" cy="939103"/>
          </a:xfrm>
          <a:prstGeom prst="rect">
            <a:avLst/>
          </a:prstGeom>
        </p:spPr>
      </p:pic>
      <p:pic>
        <p:nvPicPr>
          <p:cNvPr id="8" name="Picture 7">
            <a:extLst>
              <a:ext uri="{FF2B5EF4-FFF2-40B4-BE49-F238E27FC236}">
                <a16:creationId xmlns:a16="http://schemas.microsoft.com/office/drawing/2014/main" id="{23762C31-BBC8-C042-77EE-AB0C3405AFB5}"/>
              </a:ext>
            </a:extLst>
          </p:cNvPr>
          <p:cNvPicPr>
            <a:picLocks noChangeAspect="1"/>
          </p:cNvPicPr>
          <p:nvPr/>
        </p:nvPicPr>
        <p:blipFill>
          <a:blip r:embed="rId4"/>
          <a:stretch>
            <a:fillRect/>
          </a:stretch>
        </p:blipFill>
        <p:spPr>
          <a:xfrm>
            <a:off x="8280773" y="2604197"/>
            <a:ext cx="3073027" cy="939103"/>
          </a:xfrm>
          <a:prstGeom prst="rect">
            <a:avLst/>
          </a:prstGeom>
        </p:spPr>
      </p:pic>
      <p:pic>
        <p:nvPicPr>
          <p:cNvPr id="6" name="Picture 5">
            <a:extLst>
              <a:ext uri="{FF2B5EF4-FFF2-40B4-BE49-F238E27FC236}">
                <a16:creationId xmlns:a16="http://schemas.microsoft.com/office/drawing/2014/main" id="{AB33FDFC-05DD-80D4-16D5-7F2C86B42CAD}"/>
              </a:ext>
            </a:extLst>
          </p:cNvPr>
          <p:cNvPicPr>
            <a:picLocks noChangeAspect="1"/>
          </p:cNvPicPr>
          <p:nvPr/>
        </p:nvPicPr>
        <p:blipFill>
          <a:blip r:embed="rId5"/>
          <a:stretch>
            <a:fillRect/>
          </a:stretch>
        </p:blipFill>
        <p:spPr>
          <a:xfrm>
            <a:off x="977900" y="3899276"/>
            <a:ext cx="4547912" cy="602470"/>
          </a:xfrm>
          <a:prstGeom prst="rect">
            <a:avLst/>
          </a:prstGeom>
        </p:spPr>
      </p:pic>
    </p:spTree>
    <p:extLst>
      <p:ext uri="{BB962C8B-B14F-4D97-AF65-F5344CB8AC3E}">
        <p14:creationId xmlns:p14="http://schemas.microsoft.com/office/powerpoint/2010/main" val="68218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5BF2-496F-8A6B-2006-685053F56F86}"/>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2F7BED8-0F46-A011-FD15-5991D2E806FE}"/>
              </a:ext>
            </a:extLst>
          </p:cNvPr>
          <p:cNvPicPr>
            <a:picLocks noGrp="1" noChangeAspect="1"/>
          </p:cNvPicPr>
          <p:nvPr>
            <p:ph idx="1"/>
          </p:nvPr>
        </p:nvPicPr>
        <p:blipFill>
          <a:blip r:embed="rId2"/>
          <a:stretch>
            <a:fillRect/>
          </a:stretch>
        </p:blipFill>
        <p:spPr>
          <a:xfrm>
            <a:off x="1138451" y="150749"/>
            <a:ext cx="9001835" cy="6707251"/>
          </a:xfrm>
        </p:spPr>
      </p:pic>
    </p:spTree>
    <p:extLst>
      <p:ext uri="{BB962C8B-B14F-4D97-AF65-F5344CB8AC3E}">
        <p14:creationId xmlns:p14="http://schemas.microsoft.com/office/powerpoint/2010/main" val="386333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768F-82E3-B55F-210B-16410C0D3C2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F727317F-FC01-3D45-46A3-1543557EB912}"/>
              </a:ext>
            </a:extLst>
          </p:cNvPr>
          <p:cNvPicPr>
            <a:picLocks noGrp="1" noChangeAspect="1"/>
          </p:cNvPicPr>
          <p:nvPr>
            <p:ph idx="1"/>
          </p:nvPr>
        </p:nvPicPr>
        <p:blipFill>
          <a:blip r:embed="rId3"/>
          <a:stretch>
            <a:fillRect/>
          </a:stretch>
        </p:blipFill>
        <p:spPr>
          <a:xfrm>
            <a:off x="-899295" y="255943"/>
            <a:ext cx="12253095" cy="5639890"/>
          </a:xfrm>
        </p:spPr>
      </p:pic>
    </p:spTree>
    <p:extLst>
      <p:ext uri="{BB962C8B-B14F-4D97-AF65-F5344CB8AC3E}">
        <p14:creationId xmlns:p14="http://schemas.microsoft.com/office/powerpoint/2010/main" val="250599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5E90-C3DD-CCE5-96AD-BFD3A1FA0204}"/>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2894D7A0-0932-CCA4-DE16-0523023612B0}"/>
              </a:ext>
            </a:extLst>
          </p:cNvPr>
          <p:cNvPicPr>
            <a:picLocks noGrp="1" noChangeAspect="1"/>
          </p:cNvPicPr>
          <p:nvPr>
            <p:ph idx="1"/>
          </p:nvPr>
        </p:nvPicPr>
        <p:blipFill>
          <a:blip r:embed="rId3"/>
          <a:stretch>
            <a:fillRect/>
          </a:stretch>
        </p:blipFill>
        <p:spPr>
          <a:xfrm>
            <a:off x="272956" y="-189686"/>
            <a:ext cx="4876606" cy="6532814"/>
          </a:xfrm>
        </p:spPr>
      </p:pic>
      <p:pic>
        <p:nvPicPr>
          <p:cNvPr id="7" name="Picture 6">
            <a:extLst>
              <a:ext uri="{FF2B5EF4-FFF2-40B4-BE49-F238E27FC236}">
                <a16:creationId xmlns:a16="http://schemas.microsoft.com/office/drawing/2014/main" id="{52225FF5-087C-06D2-E106-6DC79125098C}"/>
              </a:ext>
            </a:extLst>
          </p:cNvPr>
          <p:cNvPicPr>
            <a:picLocks noChangeAspect="1"/>
          </p:cNvPicPr>
          <p:nvPr/>
        </p:nvPicPr>
        <p:blipFill>
          <a:blip r:embed="rId4"/>
          <a:stretch>
            <a:fillRect/>
          </a:stretch>
        </p:blipFill>
        <p:spPr>
          <a:xfrm>
            <a:off x="5953458" y="-74589"/>
            <a:ext cx="4876606" cy="6302619"/>
          </a:xfrm>
          <a:prstGeom prst="rect">
            <a:avLst/>
          </a:prstGeom>
        </p:spPr>
      </p:pic>
    </p:spTree>
    <p:extLst>
      <p:ext uri="{BB962C8B-B14F-4D97-AF65-F5344CB8AC3E}">
        <p14:creationId xmlns:p14="http://schemas.microsoft.com/office/powerpoint/2010/main" val="153464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63CB-8635-6B40-A86B-BDB3E13E4A87}"/>
              </a:ext>
            </a:extLst>
          </p:cNvPr>
          <p:cNvSpPr>
            <a:spLocks noGrp="1"/>
          </p:cNvSpPr>
          <p:nvPr>
            <p:ph type="title"/>
          </p:nvPr>
        </p:nvSpPr>
        <p:spPr>
          <a:xfrm>
            <a:off x="838200" y="365126"/>
            <a:ext cx="10515600" cy="835878"/>
          </a:xfrm>
        </p:spPr>
        <p:txBody>
          <a:bodyPr>
            <a:normAutofit/>
          </a:bodyPr>
          <a:lstStyle/>
          <a:p>
            <a:r>
              <a:rPr lang="en-IN" sz="3600" b="0" i="0" u="none" strike="noStrike" baseline="0" dirty="0">
                <a:solidFill>
                  <a:srgbClr val="000000"/>
                </a:solidFill>
                <a:latin typeface="Frutiger"/>
              </a:rPr>
              <a:t>SPECT MPI Tracers </a:t>
            </a:r>
            <a:endParaRPr lang="en-IN" sz="7200" dirty="0"/>
          </a:p>
        </p:txBody>
      </p:sp>
      <p:sp>
        <p:nvSpPr>
          <p:cNvPr id="3" name="Content Placeholder 2">
            <a:extLst>
              <a:ext uri="{FF2B5EF4-FFF2-40B4-BE49-F238E27FC236}">
                <a16:creationId xmlns:a16="http://schemas.microsoft.com/office/drawing/2014/main" id="{1E75109D-08CE-3193-455C-0A3DED095B16}"/>
              </a:ext>
            </a:extLst>
          </p:cNvPr>
          <p:cNvSpPr>
            <a:spLocks noGrp="1"/>
          </p:cNvSpPr>
          <p:nvPr>
            <p:ph idx="1"/>
          </p:nvPr>
        </p:nvSpPr>
        <p:spPr>
          <a:xfrm>
            <a:off x="838200" y="1201004"/>
            <a:ext cx="10515600" cy="4975959"/>
          </a:xfrm>
        </p:spPr>
        <p:txBody>
          <a:bodyPr/>
          <a:lstStyle/>
          <a:p>
            <a:r>
              <a:rPr lang="en-IN" sz="1800" b="0" i="0" u="none" strike="noStrike" baseline="0" dirty="0">
                <a:solidFill>
                  <a:srgbClr val="000000"/>
                </a:solidFill>
                <a:latin typeface="Frutiger"/>
              </a:rPr>
              <a:t>99mTc-sestamibi, 99mTc-tetrofosmin, and 201thallium are FDA-approved SPECT myocardial perfusion tracers</a:t>
            </a:r>
          </a:p>
          <a:p>
            <a:r>
              <a:rPr lang="en-US" sz="1800" b="0" i="0" u="none" strike="noStrike" baseline="0" dirty="0">
                <a:solidFill>
                  <a:srgbClr val="000000"/>
                </a:solidFill>
                <a:latin typeface="Frutiger"/>
              </a:rPr>
              <a:t>99mTc is produced by </a:t>
            </a:r>
            <a:r>
              <a:rPr lang="en-US" sz="1800" b="1" i="0" u="none" strike="noStrike" baseline="0" dirty="0">
                <a:solidFill>
                  <a:srgbClr val="000000"/>
                </a:solidFill>
                <a:latin typeface="Frutiger"/>
              </a:rPr>
              <a:t>a 99m molybdenum generator </a:t>
            </a:r>
            <a:endParaRPr lang="en-IN" sz="1800" b="1" dirty="0">
              <a:solidFill>
                <a:srgbClr val="000000"/>
              </a:solidFill>
              <a:latin typeface="Frutiger"/>
            </a:endParaRPr>
          </a:p>
          <a:p>
            <a:r>
              <a:rPr lang="en-US" sz="1800" b="0" i="0" u="none" strike="noStrike" baseline="0" dirty="0">
                <a:solidFill>
                  <a:srgbClr val="000000"/>
                </a:solidFill>
                <a:latin typeface="Frutiger"/>
              </a:rPr>
              <a:t>then compounded into 99mTc-sestamibi or 99mTc-tetrofosmin </a:t>
            </a:r>
            <a:endParaRPr lang="en-IN" sz="1800" b="0" i="0" u="none" strike="noStrike" baseline="0" dirty="0">
              <a:solidFill>
                <a:srgbClr val="000000"/>
              </a:solidFill>
              <a:latin typeface="Frutiger"/>
            </a:endParaRPr>
          </a:p>
          <a:p>
            <a:r>
              <a:rPr lang="en-US" sz="1800" b="0" i="0" u="none" strike="noStrike" baseline="0" dirty="0">
                <a:solidFill>
                  <a:srgbClr val="000000"/>
                </a:solidFill>
                <a:latin typeface="Frutiger"/>
              </a:rPr>
              <a:t>99mTc emits 140-keV gamma rays and have a half-life of 6 hours. </a:t>
            </a:r>
            <a:r>
              <a:rPr lang="en-IN" sz="1800" b="0" i="0" u="none" strike="noStrike" baseline="0" dirty="0">
                <a:solidFill>
                  <a:srgbClr val="000000"/>
                </a:solidFill>
                <a:latin typeface="Frutiger"/>
              </a:rPr>
              <a:t> </a:t>
            </a:r>
          </a:p>
          <a:p>
            <a:endParaRPr lang="en-IN" dirty="0"/>
          </a:p>
        </p:txBody>
      </p:sp>
      <p:pic>
        <p:nvPicPr>
          <p:cNvPr id="5" name="Picture 4">
            <a:extLst>
              <a:ext uri="{FF2B5EF4-FFF2-40B4-BE49-F238E27FC236}">
                <a16:creationId xmlns:a16="http://schemas.microsoft.com/office/drawing/2014/main" id="{6C5B1633-8077-DA76-3874-FEA196B10D8B}"/>
              </a:ext>
            </a:extLst>
          </p:cNvPr>
          <p:cNvPicPr>
            <a:picLocks noChangeAspect="1"/>
          </p:cNvPicPr>
          <p:nvPr/>
        </p:nvPicPr>
        <p:blipFill>
          <a:blip r:embed="rId3"/>
          <a:stretch>
            <a:fillRect/>
          </a:stretch>
        </p:blipFill>
        <p:spPr>
          <a:xfrm>
            <a:off x="63431" y="3429000"/>
            <a:ext cx="12218375" cy="2227996"/>
          </a:xfrm>
          <a:prstGeom prst="rect">
            <a:avLst/>
          </a:prstGeom>
        </p:spPr>
      </p:pic>
    </p:spTree>
    <p:extLst>
      <p:ext uri="{BB962C8B-B14F-4D97-AF65-F5344CB8AC3E}">
        <p14:creationId xmlns:p14="http://schemas.microsoft.com/office/powerpoint/2010/main" val="3012808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D2A0-54BD-5EAD-8603-189FED50E7F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40DB78F6-0D85-2BE1-67EE-23226B5689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7800" y="269590"/>
            <a:ext cx="4059044" cy="6215412"/>
          </a:xfrm>
        </p:spPr>
      </p:pic>
      <p:pic>
        <p:nvPicPr>
          <p:cNvPr id="7" name="Picture 6">
            <a:extLst>
              <a:ext uri="{FF2B5EF4-FFF2-40B4-BE49-F238E27FC236}">
                <a16:creationId xmlns:a16="http://schemas.microsoft.com/office/drawing/2014/main" id="{25B963EB-DFB4-CF34-E8FA-9644434C0B54}"/>
              </a:ext>
            </a:extLst>
          </p:cNvPr>
          <p:cNvPicPr>
            <a:picLocks noChangeAspect="1"/>
          </p:cNvPicPr>
          <p:nvPr/>
        </p:nvPicPr>
        <p:blipFill>
          <a:blip r:embed="rId4"/>
          <a:stretch>
            <a:fillRect/>
          </a:stretch>
        </p:blipFill>
        <p:spPr>
          <a:xfrm>
            <a:off x="5646844" y="484126"/>
            <a:ext cx="6197919" cy="1206562"/>
          </a:xfrm>
          <a:prstGeom prst="rect">
            <a:avLst/>
          </a:prstGeom>
        </p:spPr>
      </p:pic>
      <p:pic>
        <p:nvPicPr>
          <p:cNvPr id="4" name="Picture 3">
            <a:extLst>
              <a:ext uri="{FF2B5EF4-FFF2-40B4-BE49-F238E27FC236}">
                <a16:creationId xmlns:a16="http://schemas.microsoft.com/office/drawing/2014/main" id="{3D13E1BE-E506-C08A-7C1C-8BA9803DC33B}"/>
              </a:ext>
            </a:extLst>
          </p:cNvPr>
          <p:cNvPicPr>
            <a:picLocks noChangeAspect="1"/>
          </p:cNvPicPr>
          <p:nvPr/>
        </p:nvPicPr>
        <p:blipFill>
          <a:blip r:embed="rId5"/>
          <a:stretch>
            <a:fillRect/>
          </a:stretch>
        </p:blipFill>
        <p:spPr>
          <a:xfrm>
            <a:off x="6545158" y="2078934"/>
            <a:ext cx="4117413" cy="3912433"/>
          </a:xfrm>
          <a:prstGeom prst="rect">
            <a:avLst/>
          </a:prstGeom>
        </p:spPr>
      </p:pic>
    </p:spTree>
    <p:extLst>
      <p:ext uri="{BB962C8B-B14F-4D97-AF65-F5344CB8AC3E}">
        <p14:creationId xmlns:p14="http://schemas.microsoft.com/office/powerpoint/2010/main" val="1765263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60FE-A678-2C93-87AE-7DBAB89C063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BE01185-5E57-C404-2A5F-516C407F4FD1}"/>
              </a:ext>
            </a:extLst>
          </p:cNvPr>
          <p:cNvPicPr>
            <a:picLocks noGrp="1" noChangeAspect="1"/>
          </p:cNvPicPr>
          <p:nvPr>
            <p:ph idx="1"/>
          </p:nvPr>
        </p:nvPicPr>
        <p:blipFill>
          <a:blip r:embed="rId2"/>
          <a:stretch>
            <a:fillRect/>
          </a:stretch>
        </p:blipFill>
        <p:spPr>
          <a:xfrm>
            <a:off x="1255594" y="365125"/>
            <a:ext cx="8611737" cy="5699406"/>
          </a:xfrm>
        </p:spPr>
      </p:pic>
    </p:spTree>
    <p:extLst>
      <p:ext uri="{BB962C8B-B14F-4D97-AF65-F5344CB8AC3E}">
        <p14:creationId xmlns:p14="http://schemas.microsoft.com/office/powerpoint/2010/main" val="3664833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84C8-F532-B00C-67D5-5BD2332E3079}"/>
              </a:ext>
            </a:extLst>
          </p:cNvPr>
          <p:cNvSpPr>
            <a:spLocks noGrp="1"/>
          </p:cNvSpPr>
          <p:nvPr>
            <p:ph type="title"/>
          </p:nvPr>
        </p:nvSpPr>
        <p:spPr/>
        <p:txBody>
          <a:bodyPr/>
          <a:lstStyle/>
          <a:p>
            <a:pPr algn="ctr"/>
            <a:r>
              <a:rPr lang="en-IN" dirty="0"/>
              <a:t>201 thallium </a:t>
            </a:r>
          </a:p>
        </p:txBody>
      </p:sp>
      <p:sp>
        <p:nvSpPr>
          <p:cNvPr id="3" name="Content Placeholder 2">
            <a:extLst>
              <a:ext uri="{FF2B5EF4-FFF2-40B4-BE49-F238E27FC236}">
                <a16:creationId xmlns:a16="http://schemas.microsoft.com/office/drawing/2014/main" id="{EA898E4A-AB6A-6359-2159-82765F33BD0E}"/>
              </a:ext>
            </a:extLst>
          </p:cNvPr>
          <p:cNvSpPr>
            <a:spLocks noGrp="1"/>
          </p:cNvSpPr>
          <p:nvPr>
            <p:ph idx="1"/>
          </p:nvPr>
        </p:nvSpPr>
        <p:spPr>
          <a:xfrm>
            <a:off x="838200" y="1514900"/>
            <a:ext cx="10833100" cy="5216100"/>
          </a:xfrm>
        </p:spPr>
        <p:txBody>
          <a:bodyPr>
            <a:normAutofit/>
          </a:bodyPr>
          <a:lstStyle/>
          <a:p>
            <a:r>
              <a:rPr lang="en-IN" sz="2400" b="0" i="0" u="none" strike="noStrike" baseline="0" dirty="0">
                <a:solidFill>
                  <a:srgbClr val="000000"/>
                </a:solidFill>
                <a:latin typeface="Frutiger"/>
              </a:rPr>
              <a:t>by a cyclotron </a:t>
            </a:r>
          </a:p>
          <a:p>
            <a:r>
              <a:rPr lang="en-US" sz="2400" b="0" i="0" u="none" strike="noStrike" baseline="0" dirty="0">
                <a:solidFill>
                  <a:srgbClr val="000000"/>
                </a:solidFill>
                <a:latin typeface="Frutiger"/>
              </a:rPr>
              <a:t> lower energy photons (80 keV) has a half-life of 73 hours </a:t>
            </a:r>
          </a:p>
          <a:p>
            <a:r>
              <a:rPr lang="en-US" sz="2400" b="0" i="0" u="none" strike="noStrike" baseline="0" dirty="0">
                <a:solidFill>
                  <a:srgbClr val="000000"/>
                </a:solidFill>
                <a:latin typeface="Frutiger"/>
              </a:rPr>
              <a:t>defects </a:t>
            </a:r>
            <a:r>
              <a:rPr lang="en-US" sz="2400" dirty="0">
                <a:solidFill>
                  <a:srgbClr val="000000"/>
                </a:solidFill>
                <a:latin typeface="Frutiger"/>
              </a:rPr>
              <a:t>in</a:t>
            </a:r>
            <a:r>
              <a:rPr lang="en-US" sz="2400" b="0" i="0" u="none" strike="noStrike" baseline="0" dirty="0">
                <a:solidFill>
                  <a:srgbClr val="000000"/>
                </a:solidFill>
                <a:latin typeface="Frutiger"/>
              </a:rPr>
              <a:t> images represent reduced blood flow from </a:t>
            </a:r>
            <a:r>
              <a:rPr lang="en-US" sz="2400" b="1" i="0" u="none" strike="noStrike" baseline="0" dirty="0">
                <a:solidFill>
                  <a:srgbClr val="000000"/>
                </a:solidFill>
                <a:latin typeface="Frutiger"/>
              </a:rPr>
              <a:t>ischemia</a:t>
            </a:r>
            <a:r>
              <a:rPr lang="en-US" sz="2400" b="0" i="0" u="none" strike="noStrike" baseline="0" dirty="0">
                <a:solidFill>
                  <a:srgbClr val="000000"/>
                </a:solidFill>
                <a:latin typeface="Frutiger"/>
              </a:rPr>
              <a:t> or </a:t>
            </a:r>
            <a:r>
              <a:rPr lang="en-US" sz="2400" b="1" i="0" u="none" strike="noStrike" baseline="0" dirty="0">
                <a:solidFill>
                  <a:srgbClr val="000000"/>
                </a:solidFill>
                <a:latin typeface="Frutiger"/>
              </a:rPr>
              <a:t>scar </a:t>
            </a:r>
            <a:endParaRPr lang="en-US" sz="2400" b="1" dirty="0">
              <a:solidFill>
                <a:srgbClr val="000000"/>
              </a:solidFill>
              <a:latin typeface="Frutiger"/>
            </a:endParaRPr>
          </a:p>
          <a:p>
            <a:r>
              <a:rPr lang="en-US" sz="2400" b="0" i="0" u="none" strike="noStrike" baseline="0" dirty="0">
                <a:solidFill>
                  <a:srgbClr val="000000"/>
                </a:solidFill>
                <a:latin typeface="Frutiger"/>
              </a:rPr>
              <a:t>Perfusion defects may resolve over time because of </a:t>
            </a:r>
            <a:r>
              <a:rPr lang="en-US" sz="2400" b="1" i="0" u="none" strike="noStrike" baseline="0" dirty="0">
                <a:solidFill>
                  <a:srgbClr val="FF0000"/>
                </a:solidFill>
                <a:latin typeface="Frutiger"/>
              </a:rPr>
              <a:t>redistribution</a:t>
            </a:r>
            <a:r>
              <a:rPr lang="en-US" sz="2400" b="0" i="0" u="none" strike="noStrike" baseline="0" dirty="0">
                <a:solidFill>
                  <a:srgbClr val="000000"/>
                </a:solidFill>
                <a:latin typeface="Frutiger"/>
              </a:rPr>
              <a:t> of 201thallium in ischemic and hibernating regions; </a:t>
            </a:r>
          </a:p>
          <a:p>
            <a:r>
              <a:rPr lang="en-US" sz="2400" b="0" i="0" u="none" strike="noStrike" baseline="0" dirty="0">
                <a:solidFill>
                  <a:srgbClr val="000000"/>
                </a:solidFill>
                <a:latin typeface="Frutiger"/>
              </a:rPr>
              <a:t>therefore </a:t>
            </a:r>
            <a:r>
              <a:rPr lang="en-US" sz="2400" b="0" i="0" u="none" strike="noStrike" baseline="0" dirty="0" err="1">
                <a:solidFill>
                  <a:srgbClr val="000000"/>
                </a:solidFill>
                <a:latin typeface="Frutiger"/>
              </a:rPr>
              <a:t>poststress</a:t>
            </a:r>
            <a:r>
              <a:rPr lang="en-US" sz="2400" b="0" i="0" u="none" strike="noStrike" baseline="0" dirty="0">
                <a:solidFill>
                  <a:srgbClr val="000000"/>
                </a:solidFill>
                <a:latin typeface="Frutiger"/>
              </a:rPr>
              <a:t>  images  within 10 to 15 minutes after injection. </a:t>
            </a:r>
            <a:endParaRPr lang="en-US" sz="2400" dirty="0">
              <a:solidFill>
                <a:srgbClr val="000000"/>
              </a:solidFill>
              <a:latin typeface="Frutiger"/>
            </a:endParaRPr>
          </a:p>
          <a:p>
            <a:r>
              <a:rPr lang="en-US" sz="2400" b="0" i="0" u="none" strike="noStrike" baseline="0" dirty="0">
                <a:solidFill>
                  <a:srgbClr val="000000"/>
                </a:solidFill>
                <a:latin typeface="Frutiger"/>
              </a:rPr>
              <a:t>long half-life and relatively low photon energy </a:t>
            </a:r>
          </a:p>
          <a:p>
            <a:r>
              <a:rPr lang="en-US" sz="2400" b="0" i="0" u="none" strike="noStrike" baseline="0" dirty="0">
                <a:solidFill>
                  <a:srgbClr val="000000"/>
                </a:solidFill>
                <a:latin typeface="Frutiger"/>
              </a:rPr>
              <a:t> higher radiation dose </a:t>
            </a:r>
          </a:p>
          <a:p>
            <a:r>
              <a:rPr lang="en-US" sz="2400" dirty="0">
                <a:solidFill>
                  <a:srgbClr val="000000"/>
                </a:solidFill>
                <a:latin typeface="Frutiger"/>
              </a:rPr>
              <a:t>Not recommended for perfusion imaging </a:t>
            </a:r>
          </a:p>
          <a:p>
            <a:r>
              <a:rPr lang="en-US" sz="2400" dirty="0">
                <a:solidFill>
                  <a:srgbClr val="000000"/>
                </a:solidFill>
                <a:latin typeface="Frutiger"/>
              </a:rPr>
              <a:t>Used for viability assessment where cardiac MR or PET is not available</a:t>
            </a:r>
          </a:p>
          <a:p>
            <a:endParaRPr lang="en-IN" dirty="0"/>
          </a:p>
        </p:txBody>
      </p:sp>
    </p:spTree>
    <p:extLst>
      <p:ext uri="{BB962C8B-B14F-4D97-AF65-F5344CB8AC3E}">
        <p14:creationId xmlns:p14="http://schemas.microsoft.com/office/powerpoint/2010/main" val="3819168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953F-89DB-7812-E530-89D0BF573F7D}"/>
              </a:ext>
            </a:extLst>
          </p:cNvPr>
          <p:cNvSpPr>
            <a:spLocks noGrp="1"/>
          </p:cNvSpPr>
          <p:nvPr>
            <p:ph type="title"/>
          </p:nvPr>
        </p:nvSpPr>
        <p:spPr/>
        <p:txBody>
          <a:bodyPr/>
          <a:lstStyle/>
          <a:p>
            <a:pPr algn="ctr"/>
            <a:r>
              <a:rPr lang="en-IN" b="1" dirty="0"/>
              <a:t>Pet - Radiotracers</a:t>
            </a:r>
          </a:p>
        </p:txBody>
      </p:sp>
      <p:pic>
        <p:nvPicPr>
          <p:cNvPr id="5" name="Content Placeholder 4">
            <a:extLst>
              <a:ext uri="{FF2B5EF4-FFF2-40B4-BE49-F238E27FC236}">
                <a16:creationId xmlns:a16="http://schemas.microsoft.com/office/drawing/2014/main" id="{E564E1D6-F3BF-1D7E-D415-4292822B4F36}"/>
              </a:ext>
            </a:extLst>
          </p:cNvPr>
          <p:cNvPicPr>
            <a:picLocks noGrp="1" noChangeAspect="1"/>
          </p:cNvPicPr>
          <p:nvPr>
            <p:ph idx="1"/>
          </p:nvPr>
        </p:nvPicPr>
        <p:blipFill>
          <a:blip r:embed="rId2"/>
          <a:stretch>
            <a:fillRect/>
          </a:stretch>
        </p:blipFill>
        <p:spPr>
          <a:xfrm>
            <a:off x="0" y="2240684"/>
            <a:ext cx="12192000" cy="2397591"/>
          </a:xfrm>
        </p:spPr>
      </p:pic>
    </p:spTree>
    <p:extLst>
      <p:ext uri="{BB962C8B-B14F-4D97-AF65-F5344CB8AC3E}">
        <p14:creationId xmlns:p14="http://schemas.microsoft.com/office/powerpoint/2010/main" val="1444636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6FF3-13D6-CC26-AD00-D5ACBC592617}"/>
              </a:ext>
            </a:extLst>
          </p:cNvPr>
          <p:cNvSpPr>
            <a:spLocks noGrp="1"/>
          </p:cNvSpPr>
          <p:nvPr>
            <p:ph type="title"/>
          </p:nvPr>
        </p:nvSpPr>
        <p:spPr/>
        <p:txBody>
          <a:bodyPr/>
          <a:lstStyle/>
          <a:p>
            <a:r>
              <a:rPr lang="en-IN" b="1" dirty="0"/>
              <a:t>PET MPI Tracers</a:t>
            </a:r>
          </a:p>
        </p:txBody>
      </p:sp>
      <p:sp>
        <p:nvSpPr>
          <p:cNvPr id="3" name="Content Placeholder 2">
            <a:extLst>
              <a:ext uri="{FF2B5EF4-FFF2-40B4-BE49-F238E27FC236}">
                <a16:creationId xmlns:a16="http://schemas.microsoft.com/office/drawing/2014/main" id="{2DCC49E0-4D7C-6466-22BA-54584CDF5115}"/>
              </a:ext>
            </a:extLst>
          </p:cNvPr>
          <p:cNvSpPr>
            <a:spLocks noGrp="1"/>
          </p:cNvSpPr>
          <p:nvPr>
            <p:ph idx="1"/>
          </p:nvPr>
        </p:nvSpPr>
        <p:spPr/>
        <p:txBody>
          <a:bodyPr/>
          <a:lstStyle/>
          <a:p>
            <a:r>
              <a:rPr lang="en-US" sz="1800" b="0" i="0" u="none" strike="noStrike" baseline="0" dirty="0">
                <a:solidFill>
                  <a:srgbClr val="000000"/>
                </a:solidFill>
                <a:latin typeface="Frutiger"/>
              </a:rPr>
              <a:t>and 13N-ammonia are FDA-approved PET perfusion tracers </a:t>
            </a:r>
          </a:p>
          <a:p>
            <a:r>
              <a:rPr lang="en-US" sz="1800" b="0" i="0" u="none" strike="noStrike" baseline="0" dirty="0">
                <a:solidFill>
                  <a:srgbClr val="000000"/>
                </a:solidFill>
                <a:latin typeface="Frutiger"/>
              </a:rPr>
              <a:t>15O-water and 18F-flurpiridaz are novel tracers that are currently under development </a:t>
            </a:r>
            <a:endParaRPr lang="en-US" sz="1800" dirty="0">
              <a:solidFill>
                <a:srgbClr val="000000"/>
              </a:solidFill>
              <a:latin typeface="Frutiger"/>
            </a:endParaRPr>
          </a:p>
          <a:p>
            <a:r>
              <a:rPr lang="en-US" sz="2400" b="1" i="0" u="none" strike="noStrike" baseline="0" dirty="0">
                <a:solidFill>
                  <a:srgbClr val="000000"/>
                </a:solidFill>
                <a:latin typeface="Frutiger"/>
              </a:rPr>
              <a:t>82Rubidium </a:t>
            </a:r>
            <a:r>
              <a:rPr lang="en-US" sz="1800" b="0" i="0" u="none" strike="noStrike" baseline="0" dirty="0">
                <a:solidFill>
                  <a:srgbClr val="000000"/>
                </a:solidFill>
                <a:latin typeface="Frutiger"/>
              </a:rPr>
              <a:t> </a:t>
            </a:r>
            <a:r>
              <a:rPr lang="en-US" sz="1800" b="0" i="0" u="none" strike="noStrike" baseline="0" dirty="0">
                <a:solidFill>
                  <a:srgbClr val="FF0000"/>
                </a:solidFill>
                <a:latin typeface="Frutiger"/>
              </a:rPr>
              <a:t>Na+/K+ ATPase pump .</a:t>
            </a:r>
            <a:r>
              <a:rPr lang="en-US" sz="1800" b="0" i="0" u="none" strike="noStrike" baseline="0" dirty="0">
                <a:solidFill>
                  <a:srgbClr val="000000"/>
                </a:solidFill>
                <a:latin typeface="Frutiger"/>
              </a:rPr>
              <a:t> very short half-life (</a:t>
            </a:r>
            <a:r>
              <a:rPr lang="en-US" sz="1800" b="0" i="0" u="none" strike="noStrike" baseline="0" dirty="0">
                <a:solidFill>
                  <a:srgbClr val="FF0000"/>
                </a:solidFill>
                <a:latin typeface="Frutiger"/>
              </a:rPr>
              <a:t>76 seconds </a:t>
            </a:r>
            <a:r>
              <a:rPr lang="en-US" sz="1800" b="0" i="0" u="none" strike="noStrike" baseline="0" dirty="0">
                <a:solidFill>
                  <a:srgbClr val="000000"/>
                </a:solidFill>
                <a:latin typeface="Frutiger"/>
              </a:rPr>
              <a:t>)</a:t>
            </a:r>
          </a:p>
          <a:p>
            <a:r>
              <a:rPr lang="en-US" sz="1800" b="0" i="0" u="none" strike="noStrike" baseline="0" dirty="0">
                <a:solidFill>
                  <a:srgbClr val="000000"/>
                </a:solidFill>
                <a:latin typeface="Frutiger"/>
              </a:rPr>
              <a:t>it is produced from a 82strontium/82rubidium generator </a:t>
            </a:r>
            <a:endParaRPr lang="en-US" sz="1800" dirty="0">
              <a:solidFill>
                <a:srgbClr val="000000"/>
              </a:solidFill>
              <a:latin typeface="Frutiger"/>
            </a:endParaRPr>
          </a:p>
          <a:p>
            <a:r>
              <a:rPr lang="en-US" sz="1800" b="0" i="0" u="none" strike="noStrike" baseline="0" dirty="0">
                <a:solidFill>
                  <a:srgbClr val="000000"/>
                </a:solidFill>
                <a:latin typeface="Frutiger"/>
              </a:rPr>
              <a:t>exercise stress imaging is not feasible </a:t>
            </a:r>
          </a:p>
          <a:p>
            <a:r>
              <a:rPr lang="en-US" sz="1800" b="0" i="0" u="none" strike="noStrike" baseline="0" dirty="0">
                <a:solidFill>
                  <a:srgbClr val="000000"/>
                </a:solidFill>
                <a:latin typeface="Frutiger"/>
              </a:rPr>
              <a:t>rapid sequential imaging is possible. </a:t>
            </a:r>
            <a:endParaRPr lang="en-IN" dirty="0">
              <a:solidFill>
                <a:srgbClr val="FF0000"/>
              </a:solidFill>
            </a:endParaRPr>
          </a:p>
        </p:txBody>
      </p:sp>
      <p:pic>
        <p:nvPicPr>
          <p:cNvPr id="5" name="Picture 4">
            <a:extLst>
              <a:ext uri="{FF2B5EF4-FFF2-40B4-BE49-F238E27FC236}">
                <a16:creationId xmlns:a16="http://schemas.microsoft.com/office/drawing/2014/main" id="{1BEAF81A-67D9-AEAE-D16D-EE830E791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778" y="3684896"/>
            <a:ext cx="4820793" cy="2996709"/>
          </a:xfrm>
          <a:prstGeom prst="rect">
            <a:avLst/>
          </a:prstGeom>
        </p:spPr>
      </p:pic>
    </p:spTree>
    <p:extLst>
      <p:ext uri="{BB962C8B-B14F-4D97-AF65-F5344CB8AC3E}">
        <p14:creationId xmlns:p14="http://schemas.microsoft.com/office/powerpoint/2010/main" val="252895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2399-A1C3-3CBA-4EB0-4011368495F8}"/>
              </a:ext>
            </a:extLst>
          </p:cNvPr>
          <p:cNvSpPr>
            <a:spLocks noGrp="1"/>
          </p:cNvSpPr>
          <p:nvPr>
            <p:ph type="title"/>
          </p:nvPr>
        </p:nvSpPr>
        <p:spPr/>
        <p:txBody>
          <a:bodyPr/>
          <a:lstStyle/>
          <a:p>
            <a:r>
              <a:rPr lang="en-IN" dirty="0"/>
              <a:t>PET MPI Tracers</a:t>
            </a:r>
          </a:p>
        </p:txBody>
      </p:sp>
      <p:sp>
        <p:nvSpPr>
          <p:cNvPr id="3" name="Content Placeholder 2">
            <a:extLst>
              <a:ext uri="{FF2B5EF4-FFF2-40B4-BE49-F238E27FC236}">
                <a16:creationId xmlns:a16="http://schemas.microsoft.com/office/drawing/2014/main" id="{42EEA0E9-CAEA-5343-30ED-2D31DF95B7F9}"/>
              </a:ext>
            </a:extLst>
          </p:cNvPr>
          <p:cNvSpPr>
            <a:spLocks noGrp="1"/>
          </p:cNvSpPr>
          <p:nvPr>
            <p:ph idx="1"/>
          </p:nvPr>
        </p:nvSpPr>
        <p:spPr>
          <a:xfrm>
            <a:off x="838200" y="1473958"/>
            <a:ext cx="10515600" cy="5018917"/>
          </a:xfrm>
        </p:spPr>
        <p:txBody>
          <a:bodyPr>
            <a:normAutofit/>
          </a:bodyPr>
          <a:lstStyle/>
          <a:p>
            <a:r>
              <a:rPr lang="en-IN" sz="3200" b="1" i="0" u="none" strike="noStrike" baseline="0" dirty="0">
                <a:solidFill>
                  <a:srgbClr val="7030A0"/>
                </a:solidFill>
                <a:latin typeface="Frutiger"/>
              </a:rPr>
              <a:t>13N-ammonia</a:t>
            </a:r>
            <a:r>
              <a:rPr lang="en-IN" sz="2400" b="0" i="0" u="none" strike="noStrike" baseline="0" dirty="0">
                <a:solidFill>
                  <a:srgbClr val="000000"/>
                </a:solidFill>
                <a:latin typeface="Frutiger"/>
              </a:rPr>
              <a:t> </a:t>
            </a:r>
            <a:r>
              <a:rPr lang="en-IN" sz="2400" b="0" i="0" u="none" strike="noStrike" baseline="0" dirty="0">
                <a:solidFill>
                  <a:srgbClr val="000000"/>
                </a:solidFill>
              </a:rPr>
              <a:t>enters the cardiomyocytes passively </a:t>
            </a:r>
          </a:p>
          <a:p>
            <a:r>
              <a:rPr lang="en-US" sz="2400" b="0" i="0" u="none" strike="noStrike" baseline="0" dirty="0">
                <a:solidFill>
                  <a:srgbClr val="000000"/>
                </a:solidFill>
                <a:latin typeface="Frutiger"/>
              </a:rPr>
              <a:t>Converted into 13N-glutamine and </a:t>
            </a:r>
            <a:r>
              <a:rPr lang="en-US" sz="2400" b="0" i="0" u="none" strike="noStrike" baseline="0" dirty="0">
                <a:solidFill>
                  <a:srgbClr val="7030A0"/>
                </a:solidFill>
                <a:latin typeface="Frutiger"/>
              </a:rPr>
              <a:t>trapped in the glutamate pool</a:t>
            </a:r>
            <a:r>
              <a:rPr lang="en-US" sz="2400" b="0" i="0" u="none" strike="noStrike" baseline="0" dirty="0">
                <a:solidFill>
                  <a:srgbClr val="000000"/>
                </a:solidFill>
                <a:latin typeface="Frutiger"/>
              </a:rPr>
              <a:t>.  </a:t>
            </a:r>
            <a:endParaRPr lang="en-US" sz="2400" dirty="0">
              <a:solidFill>
                <a:srgbClr val="000000"/>
              </a:solidFill>
              <a:latin typeface="Frutiger"/>
            </a:endParaRPr>
          </a:p>
          <a:p>
            <a:r>
              <a:rPr lang="en-IN" sz="2400" b="0" i="0" u="none" strike="noStrike" baseline="0" dirty="0">
                <a:solidFill>
                  <a:srgbClr val="000000"/>
                </a:solidFill>
                <a:latin typeface="Frutiger"/>
              </a:rPr>
              <a:t>short </a:t>
            </a:r>
            <a:r>
              <a:rPr lang="en-IN" sz="2400" b="1" i="0" u="none" strike="noStrike" baseline="0" dirty="0">
                <a:solidFill>
                  <a:srgbClr val="FF0000"/>
                </a:solidFill>
                <a:latin typeface="Frutiger"/>
              </a:rPr>
              <a:t>(9.96 minutes</a:t>
            </a:r>
            <a:r>
              <a:rPr lang="en-IN" sz="2400" b="0" i="0" u="none" strike="noStrike" baseline="0" dirty="0">
                <a:solidFill>
                  <a:srgbClr val="000000"/>
                </a:solidFill>
                <a:latin typeface="Frutiger"/>
              </a:rPr>
              <a:t>) half-life</a:t>
            </a:r>
          </a:p>
          <a:p>
            <a:r>
              <a:rPr lang="en-IN" sz="2400" b="0" i="0" u="none" strike="noStrike" baseline="0" dirty="0">
                <a:solidFill>
                  <a:srgbClr val="000000"/>
                </a:solidFill>
              </a:rPr>
              <a:t>on-site cyclotron is required</a:t>
            </a:r>
            <a:endParaRPr lang="en-IN" sz="2400" dirty="0">
              <a:solidFill>
                <a:srgbClr val="000000"/>
              </a:solidFill>
              <a:latin typeface="Frutiger"/>
            </a:endParaRPr>
          </a:p>
          <a:p>
            <a:r>
              <a:rPr lang="en-IN" sz="2400" b="0" i="0" u="none" strike="noStrike" baseline="0" dirty="0">
                <a:solidFill>
                  <a:srgbClr val="000000"/>
                </a:solidFill>
                <a:latin typeface="Frutiger"/>
              </a:rPr>
              <a:t>exercise PET is feasible</a:t>
            </a:r>
          </a:p>
          <a:p>
            <a:r>
              <a:rPr lang="en-US" sz="2400" b="0" i="0" u="none" strike="noStrike" baseline="0" dirty="0">
                <a:solidFill>
                  <a:srgbClr val="000000"/>
                </a:solidFill>
                <a:latin typeface="Frutiger"/>
              </a:rPr>
              <a:t>lower injected doses are administered compared with 82rubidium </a:t>
            </a:r>
            <a:endParaRPr lang="en-IN" sz="2400" dirty="0">
              <a:solidFill>
                <a:srgbClr val="000000"/>
              </a:solidFill>
              <a:latin typeface="Frutiger"/>
            </a:endParaRPr>
          </a:p>
          <a:p>
            <a:r>
              <a:rPr lang="en-US" sz="2400" b="1" dirty="0">
                <a:solidFill>
                  <a:srgbClr val="000000"/>
                </a:solidFill>
                <a:latin typeface="Frutiger"/>
              </a:rPr>
              <a:t>PET MPI Tracers have superior extraction </a:t>
            </a:r>
            <a:r>
              <a:rPr lang="en-US" sz="2400" dirty="0">
                <a:solidFill>
                  <a:srgbClr val="000000"/>
                </a:solidFill>
                <a:latin typeface="Frutiger"/>
              </a:rPr>
              <a:t>that SPECT tracers hence they are </a:t>
            </a:r>
            <a:r>
              <a:rPr lang="en-US" sz="2400" b="0" i="0" u="none" strike="noStrike" baseline="0" dirty="0">
                <a:solidFill>
                  <a:srgbClr val="000000"/>
                </a:solidFill>
                <a:latin typeface="Frutiger"/>
              </a:rPr>
              <a:t>more </a:t>
            </a:r>
            <a:r>
              <a:rPr lang="en-US" sz="2400" b="1" i="0" u="none" strike="noStrike" baseline="0" dirty="0">
                <a:solidFill>
                  <a:srgbClr val="000000"/>
                </a:solidFill>
                <a:latin typeface="Frutiger"/>
              </a:rPr>
              <a:t>suitable for quantifying myocardial blood flow </a:t>
            </a:r>
            <a:endParaRPr lang="en-IN" sz="3600" b="1" dirty="0"/>
          </a:p>
        </p:txBody>
      </p:sp>
    </p:spTree>
    <p:extLst>
      <p:ext uri="{BB962C8B-B14F-4D97-AF65-F5344CB8AC3E}">
        <p14:creationId xmlns:p14="http://schemas.microsoft.com/office/powerpoint/2010/main" val="271976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3738-00D8-D38B-1CE9-EB4F7A9ED55E}"/>
              </a:ext>
            </a:extLst>
          </p:cNvPr>
          <p:cNvSpPr>
            <a:spLocks noGrp="1"/>
          </p:cNvSpPr>
          <p:nvPr>
            <p:ph type="title"/>
          </p:nvPr>
        </p:nvSpPr>
        <p:spPr/>
        <p:txBody>
          <a:bodyPr/>
          <a:lstStyle/>
          <a:p>
            <a:r>
              <a:rPr lang="en-IN" dirty="0"/>
              <a:t>History </a:t>
            </a:r>
          </a:p>
        </p:txBody>
      </p:sp>
      <p:sp>
        <p:nvSpPr>
          <p:cNvPr id="3" name="Content Placeholder 2">
            <a:extLst>
              <a:ext uri="{FF2B5EF4-FFF2-40B4-BE49-F238E27FC236}">
                <a16:creationId xmlns:a16="http://schemas.microsoft.com/office/drawing/2014/main" id="{6D40F1BA-6AED-65D2-2A22-2330AF59813D}"/>
              </a:ext>
            </a:extLst>
          </p:cNvPr>
          <p:cNvSpPr>
            <a:spLocks noGrp="1"/>
          </p:cNvSpPr>
          <p:nvPr>
            <p:ph idx="1"/>
          </p:nvPr>
        </p:nvSpPr>
        <p:spPr/>
        <p:txBody>
          <a:bodyPr>
            <a:normAutofit fontScale="92500"/>
          </a:bodyPr>
          <a:lstStyle/>
          <a:p>
            <a:r>
              <a:rPr lang="en-IN" dirty="0"/>
              <a:t>Hermann </a:t>
            </a:r>
            <a:r>
              <a:rPr lang="en-IN" dirty="0" err="1"/>
              <a:t>blumgart</a:t>
            </a:r>
            <a:r>
              <a:rPr lang="en-IN" dirty="0"/>
              <a:t> 1927 injected radon to measure circulation time</a:t>
            </a:r>
          </a:p>
          <a:p>
            <a:endParaRPr lang="en-IN" dirty="0"/>
          </a:p>
          <a:p>
            <a:r>
              <a:rPr lang="en-IN" dirty="0" err="1"/>
              <a:t>Liljestrand</a:t>
            </a:r>
            <a:r>
              <a:rPr lang="en-IN" dirty="0"/>
              <a:t> 1939- normal blood volume measurement</a:t>
            </a:r>
          </a:p>
          <a:p>
            <a:endParaRPr lang="en-IN" dirty="0"/>
          </a:p>
          <a:p>
            <a:r>
              <a:rPr lang="en-IN" dirty="0"/>
              <a:t>Myron </a:t>
            </a:r>
            <a:r>
              <a:rPr lang="en-IN" dirty="0" err="1"/>
              <a:t>prinzmetal</a:t>
            </a:r>
            <a:r>
              <a:rPr lang="en-IN" dirty="0"/>
              <a:t> 1948  used radiolabelled albumin </a:t>
            </a:r>
          </a:p>
          <a:p>
            <a:endParaRPr lang="en-IN" dirty="0"/>
          </a:p>
          <a:p>
            <a:r>
              <a:rPr lang="en-IN" dirty="0"/>
              <a:t>Hal anger 1952 – gamma camera beginning of clinical nuclear cardiology</a:t>
            </a:r>
          </a:p>
          <a:p>
            <a:endParaRPr lang="en-IN" dirty="0"/>
          </a:p>
          <a:p>
            <a:r>
              <a:rPr lang="en-IN" dirty="0"/>
              <a:t>1976 thallium 201 used for 2D planar imaging</a:t>
            </a:r>
          </a:p>
        </p:txBody>
      </p:sp>
    </p:spTree>
    <p:extLst>
      <p:ext uri="{BB962C8B-B14F-4D97-AF65-F5344CB8AC3E}">
        <p14:creationId xmlns:p14="http://schemas.microsoft.com/office/powerpoint/2010/main" val="128653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F38B-188E-8871-4022-6FAF28290500}"/>
              </a:ext>
            </a:extLst>
          </p:cNvPr>
          <p:cNvSpPr>
            <a:spLocks noGrp="1"/>
          </p:cNvSpPr>
          <p:nvPr>
            <p:ph type="title"/>
          </p:nvPr>
        </p:nvSpPr>
        <p:spPr/>
        <p:txBody>
          <a:bodyPr/>
          <a:lstStyle/>
          <a:p>
            <a:r>
              <a:rPr lang="en-IN" b="1" dirty="0"/>
              <a:t>PHYSIOLOGY OF STRESS TESTING</a:t>
            </a:r>
          </a:p>
        </p:txBody>
      </p:sp>
      <p:pic>
        <p:nvPicPr>
          <p:cNvPr id="5" name="Content Placeholder 4">
            <a:extLst>
              <a:ext uri="{FF2B5EF4-FFF2-40B4-BE49-F238E27FC236}">
                <a16:creationId xmlns:a16="http://schemas.microsoft.com/office/drawing/2014/main" id="{0C8BDA0C-0C59-C3AB-284E-9D301358ABF4}"/>
              </a:ext>
            </a:extLst>
          </p:cNvPr>
          <p:cNvPicPr>
            <a:picLocks noGrp="1" noChangeAspect="1"/>
          </p:cNvPicPr>
          <p:nvPr>
            <p:ph idx="1"/>
          </p:nvPr>
        </p:nvPicPr>
        <p:blipFill>
          <a:blip r:embed="rId3"/>
          <a:stretch>
            <a:fillRect/>
          </a:stretch>
        </p:blipFill>
        <p:spPr>
          <a:xfrm>
            <a:off x="838201" y="1303116"/>
            <a:ext cx="8790020" cy="4510829"/>
          </a:xfrm>
        </p:spPr>
      </p:pic>
      <p:pic>
        <p:nvPicPr>
          <p:cNvPr id="7" name="Picture 6">
            <a:extLst>
              <a:ext uri="{FF2B5EF4-FFF2-40B4-BE49-F238E27FC236}">
                <a16:creationId xmlns:a16="http://schemas.microsoft.com/office/drawing/2014/main" id="{0A3253AD-1F00-4C3D-5D37-B48006133FC6}"/>
              </a:ext>
            </a:extLst>
          </p:cNvPr>
          <p:cNvPicPr>
            <a:picLocks noChangeAspect="1"/>
          </p:cNvPicPr>
          <p:nvPr/>
        </p:nvPicPr>
        <p:blipFill>
          <a:blip r:embed="rId4"/>
          <a:stretch>
            <a:fillRect/>
          </a:stretch>
        </p:blipFill>
        <p:spPr>
          <a:xfrm>
            <a:off x="8434074" y="4532247"/>
            <a:ext cx="3867349" cy="1587582"/>
          </a:xfrm>
          <a:prstGeom prst="rect">
            <a:avLst/>
          </a:prstGeom>
        </p:spPr>
      </p:pic>
    </p:spTree>
    <p:extLst>
      <p:ext uri="{BB962C8B-B14F-4D97-AF65-F5344CB8AC3E}">
        <p14:creationId xmlns:p14="http://schemas.microsoft.com/office/powerpoint/2010/main" val="123531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t>Balanced ischemia</a:t>
            </a:r>
            <a:endParaRPr dirty="0"/>
          </a:p>
          <a:p>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dirty="0"/>
              <a:t>if there is severe </a:t>
            </a:r>
            <a:r>
              <a:rPr lang="en" b="1" dirty="0"/>
              <a:t>multivessel obstructive CAD </a:t>
            </a:r>
            <a:r>
              <a:rPr lang="en" dirty="0"/>
              <a:t>and coronary blood flow is reduced in all vascular territories,  this can result in an apparently normal appearing relative myocardial perfusion image with no perfusion defects,  also known as balanced ischemia</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A114-5029-564E-B9F8-3FB828462BED}"/>
              </a:ext>
            </a:extLst>
          </p:cNvPr>
          <p:cNvSpPr>
            <a:spLocks noGrp="1"/>
          </p:cNvSpPr>
          <p:nvPr>
            <p:ph type="title"/>
          </p:nvPr>
        </p:nvSpPr>
        <p:spPr>
          <a:xfrm>
            <a:off x="838200" y="365126"/>
            <a:ext cx="10515600" cy="822230"/>
          </a:xfrm>
        </p:spPr>
        <p:txBody>
          <a:bodyPr>
            <a:normAutofit/>
          </a:bodyPr>
          <a:lstStyle/>
          <a:p>
            <a:r>
              <a:rPr lang="en-IN" sz="3600" b="1" u="none" strike="noStrike" baseline="0" dirty="0">
                <a:solidFill>
                  <a:srgbClr val="000000"/>
                </a:solidFill>
                <a:latin typeface="Frutiger"/>
              </a:rPr>
              <a:t>Pharmacologic Stress </a:t>
            </a:r>
            <a:endParaRPr lang="en-IN" sz="7200" dirty="0"/>
          </a:p>
        </p:txBody>
      </p:sp>
      <p:sp>
        <p:nvSpPr>
          <p:cNvPr id="3" name="Content Placeholder 2">
            <a:extLst>
              <a:ext uri="{FF2B5EF4-FFF2-40B4-BE49-F238E27FC236}">
                <a16:creationId xmlns:a16="http://schemas.microsoft.com/office/drawing/2014/main" id="{5E30B054-5A21-5091-CA73-4D3D4A3BF9D1}"/>
              </a:ext>
            </a:extLst>
          </p:cNvPr>
          <p:cNvSpPr>
            <a:spLocks noGrp="1"/>
          </p:cNvSpPr>
          <p:nvPr>
            <p:ph idx="1"/>
          </p:nvPr>
        </p:nvSpPr>
        <p:spPr>
          <a:xfrm>
            <a:off x="838200" y="1187355"/>
            <a:ext cx="10515600" cy="4989608"/>
          </a:xfrm>
        </p:spPr>
        <p:txBody>
          <a:bodyPr>
            <a:normAutofit/>
          </a:bodyPr>
          <a:lstStyle/>
          <a:p>
            <a:r>
              <a:rPr lang="en-US" sz="2400" b="0" i="0" u="none" strike="noStrike" baseline="0" dirty="0">
                <a:solidFill>
                  <a:srgbClr val="000000"/>
                </a:solidFill>
                <a:latin typeface="ITC Cheltenham"/>
              </a:rPr>
              <a:t>those unable to exercise</a:t>
            </a:r>
            <a:endParaRPr lang="en-US" sz="2400" dirty="0">
              <a:solidFill>
                <a:srgbClr val="000000"/>
              </a:solidFill>
              <a:latin typeface="ITC Cheltenham"/>
            </a:endParaRPr>
          </a:p>
          <a:p>
            <a:r>
              <a:rPr lang="en-IN" sz="2400" b="1" u="none" strike="noStrike" baseline="0" dirty="0">
                <a:solidFill>
                  <a:srgbClr val="000000"/>
                </a:solidFill>
                <a:latin typeface="ITC Cheltenham"/>
              </a:rPr>
              <a:t>Adenosine,</a:t>
            </a:r>
            <a:r>
              <a:rPr lang="en-IN" sz="2400" b="0" i="0" u="none" strike="noStrike" baseline="0" dirty="0">
                <a:solidFill>
                  <a:srgbClr val="000000"/>
                </a:solidFill>
                <a:latin typeface="ITC Cheltenham"/>
              </a:rPr>
              <a:t> </a:t>
            </a:r>
            <a:r>
              <a:rPr lang="en-IN" sz="2400" b="1" i="0" u="none" strike="noStrike" baseline="0" dirty="0">
                <a:solidFill>
                  <a:srgbClr val="000000"/>
                </a:solidFill>
                <a:latin typeface="ITC Cheltenham"/>
              </a:rPr>
              <a:t>dipyridamole</a:t>
            </a:r>
            <a:r>
              <a:rPr lang="en-IN" sz="2400" b="0" i="0" u="none" strike="noStrike" baseline="0" dirty="0">
                <a:solidFill>
                  <a:srgbClr val="000000"/>
                </a:solidFill>
                <a:latin typeface="ITC Cheltenham"/>
              </a:rPr>
              <a:t>, and </a:t>
            </a:r>
            <a:r>
              <a:rPr lang="en-IN" sz="2400" b="1" i="0" u="none" strike="noStrike" baseline="0" dirty="0" err="1">
                <a:solidFill>
                  <a:srgbClr val="000000"/>
                </a:solidFill>
                <a:latin typeface="ITC Cheltenham"/>
              </a:rPr>
              <a:t>regadenoson</a:t>
            </a:r>
            <a:r>
              <a:rPr lang="en-IN" sz="2400" b="0" i="0" u="none" strike="noStrike" baseline="0" dirty="0">
                <a:solidFill>
                  <a:srgbClr val="000000"/>
                </a:solidFill>
                <a:latin typeface="ITC Cheltenham"/>
              </a:rPr>
              <a:t> </a:t>
            </a:r>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Adenosine Binding to A2A receptors causes coronary vasodilation, </a:t>
            </a:r>
          </a:p>
          <a:p>
            <a:r>
              <a:rPr lang="en-IN" sz="2400" b="0" i="0" u="none" strike="noStrike" baseline="0" dirty="0">
                <a:solidFill>
                  <a:srgbClr val="000000"/>
                </a:solidFill>
                <a:latin typeface="ITC Cheltenham"/>
              </a:rPr>
              <a:t>A1 -</a:t>
            </a:r>
            <a:r>
              <a:rPr lang="en-US" sz="2400" b="0" i="0" u="none" strike="noStrike" baseline="0" dirty="0">
                <a:solidFill>
                  <a:srgbClr val="000000"/>
                </a:solidFill>
                <a:latin typeface="ITC Cheltenham"/>
              </a:rPr>
              <a:t> heart block</a:t>
            </a:r>
            <a:r>
              <a:rPr lang="en-IN" sz="2400" b="0" i="0" u="none" strike="noStrike" baseline="0" dirty="0">
                <a:solidFill>
                  <a:srgbClr val="000000"/>
                </a:solidFill>
                <a:latin typeface="ITC Cheltenham"/>
              </a:rPr>
              <a:t> , A2B- </a:t>
            </a:r>
            <a:r>
              <a:rPr lang="en-US" sz="2400" b="0" i="0" u="none" strike="noStrike" baseline="0" dirty="0">
                <a:solidFill>
                  <a:srgbClr val="000000"/>
                </a:solidFill>
                <a:latin typeface="ITC Cheltenham"/>
              </a:rPr>
              <a:t>wheezing</a:t>
            </a:r>
            <a:r>
              <a:rPr lang="en-IN" sz="2400" b="0" i="0" u="none" strike="noStrike" baseline="0" dirty="0">
                <a:solidFill>
                  <a:srgbClr val="000000"/>
                </a:solidFill>
                <a:latin typeface="ITC Cheltenham"/>
              </a:rPr>
              <a:t> and A3</a:t>
            </a:r>
            <a:r>
              <a:rPr lang="en-US" sz="2400" dirty="0">
                <a:solidFill>
                  <a:srgbClr val="000000"/>
                </a:solidFill>
                <a:latin typeface="ITC Cheltenham"/>
              </a:rPr>
              <a:t>-</a:t>
            </a:r>
            <a:r>
              <a:rPr lang="en-US" sz="2400" b="0" i="0" u="none" strike="noStrike" baseline="0" dirty="0">
                <a:solidFill>
                  <a:srgbClr val="000000"/>
                </a:solidFill>
                <a:latin typeface="ITC Cheltenham"/>
              </a:rPr>
              <a:t> peripheral vasodilation </a:t>
            </a:r>
          </a:p>
          <a:p>
            <a:r>
              <a:rPr lang="en-IN" sz="2400" b="1" i="0" u="none" strike="noStrike" baseline="0" dirty="0" err="1">
                <a:solidFill>
                  <a:srgbClr val="000000"/>
                </a:solidFill>
                <a:latin typeface="ITC Cheltenham"/>
              </a:rPr>
              <a:t>Regadenoson</a:t>
            </a:r>
            <a:r>
              <a:rPr lang="en-IN" sz="2400" b="0" i="0" u="none" strike="noStrike" baseline="0" dirty="0">
                <a:solidFill>
                  <a:srgbClr val="000000"/>
                </a:solidFill>
                <a:latin typeface="ITC Cheltenham"/>
              </a:rPr>
              <a:t> is a specific A2A receptor agonist</a:t>
            </a:r>
            <a:endParaRPr lang="en-US" sz="2400" dirty="0">
              <a:solidFill>
                <a:srgbClr val="000000"/>
              </a:solidFill>
              <a:latin typeface="ITC Cheltenham"/>
            </a:endParaRPr>
          </a:p>
          <a:p>
            <a:r>
              <a:rPr lang="en-US" sz="2400" b="0" i="0" u="none" strike="noStrike" baseline="0" dirty="0">
                <a:solidFill>
                  <a:srgbClr val="000000"/>
                </a:solidFill>
                <a:latin typeface="ITC Cheltenham"/>
              </a:rPr>
              <a:t> contraindicated in patients with active wheezing, high-grade atrioventricular (AV) block ,</a:t>
            </a:r>
            <a:r>
              <a:rPr lang="en-IN" sz="2400" b="0" i="0" u="none" strike="noStrike" baseline="0" dirty="0">
                <a:solidFill>
                  <a:srgbClr val="000000"/>
                </a:solidFill>
                <a:latin typeface="ITC Cheltenham"/>
              </a:rPr>
              <a:t>(BP) &lt;90 mm Hg</a:t>
            </a:r>
          </a:p>
          <a:p>
            <a:r>
              <a:rPr lang="en-US" sz="2400" b="0" i="0" u="none" strike="noStrike" baseline="0" dirty="0" err="1">
                <a:solidFill>
                  <a:srgbClr val="000000"/>
                </a:solidFill>
                <a:latin typeface="ITC Cheltenham"/>
              </a:rPr>
              <a:t>regadenoson</a:t>
            </a:r>
            <a:r>
              <a:rPr lang="en-US" sz="2400" b="0" i="0" u="none" strike="noStrike" baseline="0" dirty="0">
                <a:solidFill>
                  <a:srgbClr val="000000"/>
                </a:solidFill>
                <a:latin typeface="ITC Cheltenham"/>
              </a:rPr>
              <a:t> </a:t>
            </a:r>
            <a:r>
              <a:rPr lang="en-US" sz="2400" dirty="0">
                <a:solidFill>
                  <a:srgbClr val="000000"/>
                </a:solidFill>
                <a:latin typeface="ITC Cheltenham"/>
              </a:rPr>
              <a:t>-</a:t>
            </a:r>
            <a:r>
              <a:rPr lang="en-US" sz="2400" b="0" i="0" u="none" strike="noStrike" baseline="0" dirty="0">
                <a:solidFill>
                  <a:srgbClr val="000000"/>
                </a:solidFill>
                <a:latin typeface="ITC Cheltenham"/>
              </a:rPr>
              <a:t> </a:t>
            </a:r>
            <a:r>
              <a:rPr lang="en-US" sz="2400" b="0" i="0" u="none" strike="noStrike" baseline="0" dirty="0">
                <a:solidFill>
                  <a:srgbClr val="FF0000"/>
                </a:solidFill>
                <a:latin typeface="ITC Cheltenham"/>
              </a:rPr>
              <a:t>seizures</a:t>
            </a:r>
            <a:r>
              <a:rPr lang="en-US" sz="2400" b="0" i="0" u="none" strike="noStrike" baseline="0" dirty="0">
                <a:solidFill>
                  <a:srgbClr val="000000"/>
                </a:solidFill>
                <a:latin typeface="ITC Cheltenham"/>
              </a:rPr>
              <a:t> – not given in those with structural brain injury</a:t>
            </a:r>
          </a:p>
          <a:p>
            <a:r>
              <a:rPr lang="en-US" sz="2400" b="0" i="0" u="none" strike="noStrike" baseline="0" dirty="0">
                <a:solidFill>
                  <a:srgbClr val="000000"/>
                </a:solidFill>
                <a:latin typeface="ITC Cheltenham"/>
              </a:rPr>
              <a:t>adenosine (140 mcg/kg/min) and dipyridamole (0.56 mg/kg) are weight-based infusions administered over 4 minutes,</a:t>
            </a:r>
            <a:endParaRPr lang="en-US" sz="2400" dirty="0">
              <a:solidFill>
                <a:srgbClr val="000000"/>
              </a:solidFill>
              <a:latin typeface="ITC Cheltenham"/>
            </a:endParaRPr>
          </a:p>
          <a:p>
            <a:r>
              <a:rPr lang="en-US" sz="2400" b="0" i="0" u="none" strike="noStrike" baseline="0" dirty="0" err="1">
                <a:solidFill>
                  <a:srgbClr val="000000"/>
                </a:solidFill>
                <a:latin typeface="ITC Cheltenham"/>
              </a:rPr>
              <a:t>regadenoson</a:t>
            </a:r>
            <a:r>
              <a:rPr lang="en-US" sz="2400" b="0" i="0" u="none" strike="noStrike" baseline="0" dirty="0">
                <a:solidFill>
                  <a:srgbClr val="000000"/>
                </a:solidFill>
                <a:latin typeface="ITC Cheltenham"/>
              </a:rPr>
              <a:t> is a fixed-dose rapid IV bolus over 10 seconds</a:t>
            </a:r>
            <a:endParaRPr lang="en-IN" sz="3600" dirty="0"/>
          </a:p>
        </p:txBody>
      </p:sp>
    </p:spTree>
    <p:extLst>
      <p:ext uri="{BB962C8B-B14F-4D97-AF65-F5344CB8AC3E}">
        <p14:creationId xmlns:p14="http://schemas.microsoft.com/office/powerpoint/2010/main" val="376863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3D17-B334-6A37-40DD-988D8E037387}"/>
              </a:ext>
            </a:extLst>
          </p:cNvPr>
          <p:cNvSpPr>
            <a:spLocks noGrp="1"/>
          </p:cNvSpPr>
          <p:nvPr>
            <p:ph type="title"/>
          </p:nvPr>
        </p:nvSpPr>
        <p:spPr>
          <a:xfrm>
            <a:off x="838200" y="232013"/>
            <a:ext cx="10515600" cy="791570"/>
          </a:xfrm>
        </p:spPr>
        <p:txBody>
          <a:bodyPr>
            <a:normAutofit/>
          </a:bodyPr>
          <a:lstStyle/>
          <a:p>
            <a:endParaRPr lang="en-IN" dirty="0"/>
          </a:p>
        </p:txBody>
      </p:sp>
      <p:sp>
        <p:nvSpPr>
          <p:cNvPr id="3" name="Content Placeholder 2">
            <a:extLst>
              <a:ext uri="{FF2B5EF4-FFF2-40B4-BE49-F238E27FC236}">
                <a16:creationId xmlns:a16="http://schemas.microsoft.com/office/drawing/2014/main" id="{A6D39C51-F16F-F57F-68F9-84832F051F18}"/>
              </a:ext>
            </a:extLst>
          </p:cNvPr>
          <p:cNvSpPr>
            <a:spLocks noGrp="1"/>
          </p:cNvSpPr>
          <p:nvPr>
            <p:ph idx="1"/>
          </p:nvPr>
        </p:nvSpPr>
        <p:spPr>
          <a:xfrm>
            <a:off x="838200" y="1023582"/>
            <a:ext cx="10515600" cy="5153381"/>
          </a:xfrm>
        </p:spPr>
        <p:txBody>
          <a:bodyPr>
            <a:normAutofit/>
          </a:bodyPr>
          <a:lstStyle/>
          <a:p>
            <a:r>
              <a:rPr lang="en-IN" b="0" i="0" u="none" strike="noStrike" baseline="0" dirty="0" err="1">
                <a:solidFill>
                  <a:srgbClr val="000000"/>
                </a:solidFill>
                <a:latin typeface="ITC Cheltenham"/>
              </a:rPr>
              <a:t>Vasodialtor</a:t>
            </a:r>
            <a:r>
              <a:rPr lang="en-IN" b="0" i="0" u="none" strike="noStrike" baseline="0" dirty="0">
                <a:solidFill>
                  <a:srgbClr val="000000"/>
                </a:solidFill>
                <a:latin typeface="ITC Cheltenham"/>
              </a:rPr>
              <a:t> agents cause - symptoms of </a:t>
            </a:r>
            <a:r>
              <a:rPr lang="en-IN" b="0" i="0" u="none" strike="noStrike" baseline="0" dirty="0" err="1">
                <a:solidFill>
                  <a:srgbClr val="000000"/>
                </a:solidFill>
                <a:latin typeface="ITC Cheltenham"/>
              </a:rPr>
              <a:t>hyperemia</a:t>
            </a:r>
            <a:r>
              <a:rPr lang="en-IN" b="0" i="0" u="none" strike="noStrike" baseline="0" dirty="0">
                <a:solidFill>
                  <a:srgbClr val="000000"/>
                </a:solidFill>
                <a:latin typeface="ITC Cheltenham"/>
              </a:rPr>
              <a:t>, </a:t>
            </a:r>
            <a:r>
              <a:rPr lang="en-US" b="0" i="0" u="none" strike="noStrike" baseline="0" dirty="0">
                <a:solidFill>
                  <a:srgbClr val="000000"/>
                </a:solidFill>
                <a:latin typeface="ITC Cheltenham"/>
              </a:rPr>
              <a:t>urge to breathe deeply, chest tightness, headache, flushing </a:t>
            </a:r>
          </a:p>
          <a:p>
            <a:endParaRPr lang="en-US" b="0" i="0" u="none" strike="noStrike" baseline="0" dirty="0">
              <a:solidFill>
                <a:srgbClr val="000000"/>
              </a:solidFill>
              <a:latin typeface="ITC Cheltenham"/>
            </a:endParaRPr>
          </a:p>
          <a:p>
            <a:r>
              <a:rPr lang="en-US" b="0" i="0" u="none" strike="noStrike" baseline="0" dirty="0">
                <a:solidFill>
                  <a:srgbClr val="000000"/>
                </a:solidFill>
                <a:latin typeface="ITC Cheltenham"/>
              </a:rPr>
              <a:t>10 to 20 beat </a:t>
            </a:r>
            <a:r>
              <a:rPr lang="en-US" dirty="0" err="1">
                <a:solidFill>
                  <a:srgbClr val="000000"/>
                </a:solidFill>
                <a:latin typeface="ITC Cheltenham"/>
              </a:rPr>
              <a:t>inc</a:t>
            </a:r>
            <a:r>
              <a:rPr lang="en-US" b="0" i="0" u="none" strike="noStrike" baseline="0" dirty="0">
                <a:solidFill>
                  <a:srgbClr val="000000"/>
                </a:solidFill>
                <a:latin typeface="ITC Cheltenham"/>
              </a:rPr>
              <a:t> heart rate, and a 10-mm Hg decrease in systolic BP.</a:t>
            </a:r>
          </a:p>
          <a:p>
            <a:endParaRPr lang="en-US" b="0" i="0" u="none" strike="noStrike" baseline="0" dirty="0">
              <a:solidFill>
                <a:srgbClr val="000000"/>
              </a:solidFill>
              <a:latin typeface="ITC Cheltenham"/>
            </a:endParaRPr>
          </a:p>
          <a:p>
            <a:r>
              <a:rPr lang="en-US" b="0" i="0" u="none" strike="noStrike" baseline="0" dirty="0">
                <a:solidFill>
                  <a:srgbClr val="000000"/>
                </a:solidFill>
                <a:latin typeface="ITC Cheltenham"/>
              </a:rPr>
              <a:t>exercise, or low-level treadmill exercise, improves symptoms and reduces heart block, which is common during adenosine infusion</a:t>
            </a:r>
          </a:p>
          <a:p>
            <a:endParaRPr lang="en-US" dirty="0">
              <a:solidFill>
                <a:srgbClr val="000000"/>
              </a:solidFill>
              <a:latin typeface="ITC Cheltenham"/>
            </a:endParaRPr>
          </a:p>
          <a:p>
            <a:r>
              <a:rPr lang="en-US" b="0" i="0" u="none" strike="noStrike" baseline="0" dirty="0">
                <a:solidFill>
                  <a:srgbClr val="000000"/>
                </a:solidFill>
                <a:latin typeface="ITC Cheltenham"/>
              </a:rPr>
              <a:t>splanchnic hyperemia and intense radiotracer </a:t>
            </a:r>
            <a:r>
              <a:rPr lang="en-US" b="1" i="0" u="none" strike="noStrike" baseline="0" dirty="0">
                <a:solidFill>
                  <a:srgbClr val="000000"/>
                </a:solidFill>
                <a:latin typeface="ITC Cheltenham"/>
              </a:rPr>
              <a:t>uptake in the liver </a:t>
            </a:r>
            <a:r>
              <a:rPr lang="en-US" b="0" i="0" u="none" strike="noStrike" baseline="0" dirty="0">
                <a:solidFill>
                  <a:srgbClr val="000000"/>
                </a:solidFill>
                <a:latin typeface="ITC Cheltenham"/>
              </a:rPr>
              <a:t>that may scatter into the inferior wall of the left ventricl</a:t>
            </a:r>
            <a:r>
              <a:rPr lang="en-US" sz="3200" b="0" i="0" u="none" strike="noStrike" baseline="0" dirty="0">
                <a:solidFill>
                  <a:srgbClr val="000000"/>
                </a:solidFill>
                <a:latin typeface="ITC Cheltenham"/>
              </a:rPr>
              <a:t>e</a:t>
            </a:r>
          </a:p>
        </p:txBody>
      </p:sp>
    </p:spTree>
    <p:extLst>
      <p:ext uri="{BB962C8B-B14F-4D97-AF65-F5344CB8AC3E}">
        <p14:creationId xmlns:p14="http://schemas.microsoft.com/office/powerpoint/2010/main" val="374888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610-5E52-974C-9183-7DFBB0DD634E}"/>
              </a:ext>
            </a:extLst>
          </p:cNvPr>
          <p:cNvSpPr>
            <a:spLocks noGrp="1"/>
          </p:cNvSpPr>
          <p:nvPr>
            <p:ph type="title"/>
          </p:nvPr>
        </p:nvSpPr>
        <p:spPr>
          <a:xfrm>
            <a:off x="838200" y="365125"/>
            <a:ext cx="10515600" cy="511175"/>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E2CB3EE0-3FCE-3BD1-EDBA-527B14E7142B}"/>
              </a:ext>
            </a:extLst>
          </p:cNvPr>
          <p:cNvSpPr>
            <a:spLocks noGrp="1"/>
          </p:cNvSpPr>
          <p:nvPr>
            <p:ph idx="1"/>
          </p:nvPr>
        </p:nvSpPr>
        <p:spPr>
          <a:xfrm>
            <a:off x="838200" y="1282700"/>
            <a:ext cx="10515600" cy="4991100"/>
          </a:xfrm>
        </p:spPr>
        <p:txBody>
          <a:bodyPr/>
          <a:lstStyle/>
          <a:p>
            <a:r>
              <a:rPr lang="en-US" sz="2800" b="0" i="0" u="none" strike="noStrike" baseline="0" dirty="0">
                <a:solidFill>
                  <a:srgbClr val="FF0000"/>
                </a:solidFill>
                <a:latin typeface="ITC Cheltenham"/>
              </a:rPr>
              <a:t>Methylxanthines </a:t>
            </a:r>
            <a:r>
              <a:rPr lang="en-US" sz="2800" b="0" i="0" u="none" strike="noStrike" baseline="0" dirty="0">
                <a:solidFill>
                  <a:srgbClr val="000000"/>
                </a:solidFill>
                <a:latin typeface="ITC Cheltenham"/>
              </a:rPr>
              <a:t>are competitive agonists of the adenosine receptors and can reverse the vasodilatory effects of adenosine</a:t>
            </a:r>
            <a:r>
              <a:rPr lang="en-IN" sz="2800" b="0" i="0" u="none" strike="noStrike" baseline="0" dirty="0">
                <a:solidFill>
                  <a:srgbClr val="000000"/>
                </a:solidFill>
                <a:latin typeface="ITC Cheltenham"/>
              </a:rPr>
              <a:t> dipyridamole, and </a:t>
            </a:r>
            <a:r>
              <a:rPr lang="en-IN" sz="2800" b="0" i="0" u="none" strike="noStrike" baseline="0" dirty="0" err="1">
                <a:solidFill>
                  <a:srgbClr val="000000"/>
                </a:solidFill>
                <a:latin typeface="ITC Cheltenham"/>
              </a:rPr>
              <a:t>regadenoson</a:t>
            </a:r>
            <a:r>
              <a:rPr lang="en-IN" sz="2800" b="0" i="0" u="none" strike="noStrike" baseline="0" dirty="0">
                <a:solidFill>
                  <a:srgbClr val="000000"/>
                </a:solidFill>
                <a:latin typeface="ITC Cheltenham"/>
              </a:rPr>
              <a:t> </a:t>
            </a:r>
          </a:p>
          <a:p>
            <a:endParaRPr lang="en-US" sz="2800" dirty="0">
              <a:solidFill>
                <a:srgbClr val="000000"/>
              </a:solidFill>
              <a:latin typeface="ITC Cheltenham"/>
            </a:endParaRPr>
          </a:p>
          <a:p>
            <a:r>
              <a:rPr lang="en-IN" sz="2800" b="0" i="0" u="none" strike="noStrike" baseline="0" dirty="0">
                <a:solidFill>
                  <a:srgbClr val="000000"/>
                </a:solidFill>
                <a:latin typeface="ITC Cheltenham"/>
              </a:rPr>
              <a:t>12 hours before</a:t>
            </a:r>
            <a:r>
              <a:rPr lang="en-US" sz="2800" b="0" i="0" u="none" strike="noStrike" baseline="0" dirty="0">
                <a:solidFill>
                  <a:srgbClr val="000000"/>
                </a:solidFill>
                <a:latin typeface="ITC Cheltenham"/>
              </a:rPr>
              <a:t> adenosine it is hold </a:t>
            </a:r>
          </a:p>
          <a:p>
            <a:endParaRPr lang="en-US" sz="2800" b="0" i="0" u="none" strike="noStrike" baseline="0" dirty="0">
              <a:solidFill>
                <a:srgbClr val="000000"/>
              </a:solidFill>
              <a:latin typeface="ITC Cheltenham"/>
            </a:endParaRPr>
          </a:p>
          <a:p>
            <a:r>
              <a:rPr lang="en-US" sz="2800" b="0" i="0" u="none" strike="noStrike" baseline="0" dirty="0">
                <a:solidFill>
                  <a:srgbClr val="000000"/>
                </a:solidFill>
                <a:latin typeface="ITC Cheltenham"/>
              </a:rPr>
              <a:t>IV aminophylline is used as an antidote for side effects of vasodilator stress agents</a:t>
            </a:r>
          </a:p>
          <a:p>
            <a:endParaRPr lang="en-US" sz="2800" b="0" i="0" u="none" strike="noStrike" baseline="0" dirty="0">
              <a:solidFill>
                <a:srgbClr val="000000"/>
              </a:solidFill>
              <a:latin typeface="ITC Cheltenham"/>
            </a:endParaRPr>
          </a:p>
          <a:p>
            <a:r>
              <a:rPr lang="en-US" dirty="0">
                <a:solidFill>
                  <a:srgbClr val="000000"/>
                </a:solidFill>
                <a:latin typeface="ITC Cheltenham"/>
              </a:rPr>
              <a:t>In ACS and uncomplicated MI its safe to do testing within 24 – 48 </a:t>
            </a:r>
            <a:r>
              <a:rPr lang="en-US" dirty="0" err="1">
                <a:solidFill>
                  <a:srgbClr val="000000"/>
                </a:solidFill>
                <a:latin typeface="ITC Cheltenham"/>
              </a:rPr>
              <a:t>hrs</a:t>
            </a:r>
            <a:endParaRPr lang="en-IN" dirty="0"/>
          </a:p>
          <a:p>
            <a:endParaRPr lang="en-IN" dirty="0"/>
          </a:p>
        </p:txBody>
      </p:sp>
    </p:spTree>
    <p:extLst>
      <p:ext uri="{BB962C8B-B14F-4D97-AF65-F5344CB8AC3E}">
        <p14:creationId xmlns:p14="http://schemas.microsoft.com/office/powerpoint/2010/main" val="2661138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9138-373A-4F96-F0B8-4A54D71E1273}"/>
              </a:ext>
            </a:extLst>
          </p:cNvPr>
          <p:cNvSpPr>
            <a:spLocks noGrp="1"/>
          </p:cNvSpPr>
          <p:nvPr>
            <p:ph type="title"/>
          </p:nvPr>
        </p:nvSpPr>
        <p:spPr>
          <a:xfrm>
            <a:off x="838200" y="365126"/>
            <a:ext cx="10515600" cy="315912"/>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A861189F-83A9-973F-6DD0-BCCCEEDFB911}"/>
              </a:ext>
            </a:extLst>
          </p:cNvPr>
          <p:cNvSpPr>
            <a:spLocks noGrp="1"/>
          </p:cNvSpPr>
          <p:nvPr>
            <p:ph idx="1"/>
          </p:nvPr>
        </p:nvSpPr>
        <p:spPr>
          <a:xfrm>
            <a:off x="838200" y="846161"/>
            <a:ext cx="10515600" cy="5330802"/>
          </a:xfrm>
        </p:spPr>
        <p:txBody>
          <a:bodyPr>
            <a:normAutofit/>
          </a:bodyPr>
          <a:lstStyle/>
          <a:p>
            <a:r>
              <a:rPr lang="en-IN" sz="3200" b="1" dirty="0"/>
              <a:t>Dobutamine</a:t>
            </a:r>
            <a:r>
              <a:rPr lang="en-IN" sz="4000" dirty="0"/>
              <a:t> -</a:t>
            </a:r>
            <a:r>
              <a:rPr lang="en-US" b="0" i="0" u="none" strike="noStrike" baseline="0" dirty="0">
                <a:solidFill>
                  <a:srgbClr val="000000"/>
                </a:solidFill>
                <a:latin typeface="ITC Cheltenham"/>
              </a:rPr>
              <a:t> weight-based infusion starting at 10 mcg/kg/min every 3 minutes by 10 mcg/ kg/min to a maximum of 40 mcg/kg/min </a:t>
            </a:r>
          </a:p>
          <a:p>
            <a:endParaRPr lang="en-US" dirty="0">
              <a:solidFill>
                <a:srgbClr val="000000"/>
              </a:solidFill>
              <a:latin typeface="ITC Cheltenham"/>
            </a:endParaRPr>
          </a:p>
          <a:p>
            <a:r>
              <a:rPr lang="en-US" b="0" i="0" u="none" strike="noStrike" baseline="0" dirty="0">
                <a:solidFill>
                  <a:srgbClr val="000000"/>
                </a:solidFill>
                <a:latin typeface="ITC Cheltenham"/>
              </a:rPr>
              <a:t>If target heart rate is not achieved, atropine is administered as 0.5 mg IV followed by increments of 0.25 mg IV to a maximum of 2 mg IV</a:t>
            </a:r>
          </a:p>
          <a:p>
            <a:endParaRPr lang="en-US" b="0" i="0" u="none" strike="noStrike" baseline="0" dirty="0">
              <a:solidFill>
                <a:srgbClr val="000000"/>
              </a:solidFill>
              <a:latin typeface="ITC Cheltenham"/>
            </a:endParaRPr>
          </a:p>
        </p:txBody>
      </p:sp>
    </p:spTree>
    <p:extLst>
      <p:ext uri="{BB962C8B-B14F-4D97-AF65-F5344CB8AC3E}">
        <p14:creationId xmlns:p14="http://schemas.microsoft.com/office/powerpoint/2010/main" val="113180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FD1C-4496-2B37-3EAB-B076DA372AF5}"/>
              </a:ext>
            </a:extLst>
          </p:cNvPr>
          <p:cNvSpPr>
            <a:spLocks noGrp="1"/>
          </p:cNvSpPr>
          <p:nvPr>
            <p:ph type="title"/>
          </p:nvPr>
        </p:nvSpPr>
        <p:spPr/>
        <p:txBody>
          <a:bodyPr/>
          <a:lstStyle/>
          <a:p>
            <a:r>
              <a:rPr lang="en-IN" dirty="0"/>
              <a:t>Imaging protocols</a:t>
            </a:r>
          </a:p>
        </p:txBody>
      </p:sp>
      <p:sp>
        <p:nvSpPr>
          <p:cNvPr id="3" name="Content Placeholder 2">
            <a:extLst>
              <a:ext uri="{FF2B5EF4-FFF2-40B4-BE49-F238E27FC236}">
                <a16:creationId xmlns:a16="http://schemas.microsoft.com/office/drawing/2014/main" id="{A001CC7E-E243-CB0E-A981-74077113071F}"/>
              </a:ext>
            </a:extLst>
          </p:cNvPr>
          <p:cNvSpPr>
            <a:spLocks noGrp="1"/>
          </p:cNvSpPr>
          <p:nvPr>
            <p:ph idx="1"/>
          </p:nvPr>
        </p:nvSpPr>
        <p:spPr/>
        <p:txBody>
          <a:bodyPr/>
          <a:lstStyle/>
          <a:p>
            <a:r>
              <a:rPr lang="en-US" sz="2800" b="1" i="0" u="none" strike="noStrike" baseline="0" dirty="0">
                <a:solidFill>
                  <a:srgbClr val="000000"/>
                </a:solidFill>
                <a:latin typeface="ITC Cheltenham"/>
              </a:rPr>
              <a:t>optimal protocol- </a:t>
            </a:r>
            <a:r>
              <a:rPr lang="en-US" sz="2800" b="0" i="0" u="none" strike="noStrike" baseline="0" dirty="0">
                <a:solidFill>
                  <a:srgbClr val="000000"/>
                </a:solidFill>
                <a:latin typeface="ITC Cheltenham"/>
              </a:rPr>
              <a:t> best image quality+ lowest radiation dose and in the most expeditious manner.</a:t>
            </a:r>
          </a:p>
          <a:p>
            <a:endParaRPr lang="en-IN" dirty="0"/>
          </a:p>
        </p:txBody>
      </p:sp>
    </p:spTree>
    <p:extLst>
      <p:ext uri="{BB962C8B-B14F-4D97-AF65-F5344CB8AC3E}">
        <p14:creationId xmlns:p14="http://schemas.microsoft.com/office/powerpoint/2010/main" val="1464093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7A5D-CBCB-7216-F8EE-4C59138CE730}"/>
              </a:ext>
            </a:extLst>
          </p:cNvPr>
          <p:cNvSpPr>
            <a:spLocks noGrp="1"/>
          </p:cNvSpPr>
          <p:nvPr>
            <p:ph type="title"/>
          </p:nvPr>
        </p:nvSpPr>
        <p:spPr>
          <a:xfrm>
            <a:off x="838200" y="365125"/>
            <a:ext cx="10515600" cy="701675"/>
          </a:xfrm>
        </p:spPr>
        <p:txBody>
          <a:bodyPr/>
          <a:lstStyle/>
          <a:p>
            <a:r>
              <a:rPr lang="en-IN" sz="4400" b="1" i="0" u="none" strike="noStrike" baseline="0" dirty="0">
                <a:solidFill>
                  <a:srgbClr val="000000"/>
                </a:solidFill>
                <a:latin typeface="Frutiger LT Std"/>
              </a:rPr>
              <a:t>PREPARATION FOR</a:t>
            </a:r>
            <a:r>
              <a:rPr lang="en-US" sz="4400" dirty="0">
                <a:solidFill>
                  <a:srgbClr val="000000"/>
                </a:solidFill>
                <a:latin typeface="ITC Cheltenham"/>
              </a:rPr>
              <a:t> </a:t>
            </a:r>
            <a:r>
              <a:rPr lang="en-US" sz="4400" b="1" dirty="0">
                <a:solidFill>
                  <a:srgbClr val="000000"/>
                </a:solidFill>
                <a:latin typeface="ITC Cheltenham"/>
              </a:rPr>
              <a:t>STRESS TESTING-</a:t>
            </a:r>
            <a:endParaRPr lang="en-IN" dirty="0"/>
          </a:p>
        </p:txBody>
      </p:sp>
      <p:sp>
        <p:nvSpPr>
          <p:cNvPr id="3" name="Content Placeholder 2">
            <a:extLst>
              <a:ext uri="{FF2B5EF4-FFF2-40B4-BE49-F238E27FC236}">
                <a16:creationId xmlns:a16="http://schemas.microsoft.com/office/drawing/2014/main" id="{07DE1A52-9EF1-E94C-650B-0F8D86E5B6DB}"/>
              </a:ext>
            </a:extLst>
          </p:cNvPr>
          <p:cNvSpPr>
            <a:spLocks noGrp="1"/>
          </p:cNvSpPr>
          <p:nvPr>
            <p:ph idx="1"/>
          </p:nvPr>
        </p:nvSpPr>
        <p:spPr>
          <a:xfrm>
            <a:off x="838200" y="1282700"/>
            <a:ext cx="10515600" cy="5435600"/>
          </a:xfrm>
        </p:spPr>
        <p:txBody>
          <a:bodyPr>
            <a:normAutofit/>
          </a:bodyPr>
          <a:lstStyle/>
          <a:p>
            <a:r>
              <a:rPr lang="en-US" sz="2400" b="0" i="0" u="none" strike="noStrike" baseline="0" dirty="0">
                <a:solidFill>
                  <a:srgbClr val="000000"/>
                </a:solidFill>
                <a:latin typeface="Frutiger"/>
              </a:rPr>
              <a:t>4 to 6 hour fast before a stress ,SMOKING 6 </a:t>
            </a:r>
            <a:r>
              <a:rPr lang="en-US" sz="2400" b="0" i="0" u="none" strike="noStrike" baseline="0" dirty="0" err="1">
                <a:solidFill>
                  <a:srgbClr val="000000"/>
                </a:solidFill>
                <a:latin typeface="Frutiger"/>
              </a:rPr>
              <a:t>hrs</a:t>
            </a:r>
            <a:r>
              <a:rPr lang="en-US" sz="2400" b="0" i="0" u="none" strike="noStrike" baseline="0" dirty="0">
                <a:solidFill>
                  <a:srgbClr val="000000"/>
                </a:solidFill>
                <a:latin typeface="Frutiger"/>
              </a:rPr>
              <a:t> , caffeine 12 </a:t>
            </a:r>
            <a:r>
              <a:rPr lang="en-US" sz="2400" b="0" i="0" u="none" strike="noStrike" baseline="0" dirty="0" err="1">
                <a:solidFill>
                  <a:srgbClr val="000000"/>
                </a:solidFill>
                <a:latin typeface="Frutiger"/>
              </a:rPr>
              <a:t>hrs</a:t>
            </a:r>
            <a:r>
              <a:rPr lang="en-US" sz="2400" b="0" i="0" u="none" strike="noStrike" baseline="0" dirty="0">
                <a:solidFill>
                  <a:srgbClr val="000000"/>
                </a:solidFill>
                <a:latin typeface="Frutiger"/>
              </a:rPr>
              <a:t> t</a:t>
            </a:r>
            <a:r>
              <a:rPr lang="en-IN" sz="2400" b="0" i="0" u="none" strike="noStrike" baseline="0" dirty="0">
                <a:solidFill>
                  <a:srgbClr val="000000"/>
                </a:solidFill>
                <a:latin typeface="Frutiger"/>
              </a:rPr>
              <a:t>heophylline-48</a:t>
            </a:r>
          </a:p>
          <a:p>
            <a:r>
              <a:rPr lang="en-US" sz="2400" b="0" i="0" u="none" strike="noStrike" baseline="0" dirty="0">
                <a:solidFill>
                  <a:srgbClr val="000000"/>
                </a:solidFill>
                <a:latin typeface="Frutiger"/>
              </a:rPr>
              <a:t> known CAD </a:t>
            </a:r>
            <a:r>
              <a:rPr lang="en-US" sz="2400" dirty="0">
                <a:solidFill>
                  <a:srgbClr val="000000"/>
                </a:solidFill>
                <a:latin typeface="Frutiger"/>
              </a:rPr>
              <a:t>should continue therapy</a:t>
            </a:r>
          </a:p>
          <a:p>
            <a:r>
              <a:rPr lang="en-US" sz="2400" b="0" i="0" u="none" strike="noStrike" baseline="0" dirty="0">
                <a:solidFill>
                  <a:srgbClr val="000000"/>
                </a:solidFill>
                <a:latin typeface="Frutiger"/>
              </a:rPr>
              <a:t>others withholding their beta blockers and antianginal medications for 12 hours before testing </a:t>
            </a:r>
          </a:p>
          <a:p>
            <a:r>
              <a:rPr lang="en-US" sz="2400" dirty="0">
                <a:solidFill>
                  <a:srgbClr val="000000"/>
                </a:solidFill>
                <a:latin typeface="Frutiger"/>
              </a:rPr>
              <a:t>O</a:t>
            </a:r>
            <a:r>
              <a:rPr lang="en-US" sz="2400" b="0" i="0" u="none" strike="noStrike" baseline="0" dirty="0">
                <a:solidFill>
                  <a:srgbClr val="000000"/>
                </a:solidFill>
                <a:latin typeface="Frutiger"/>
              </a:rPr>
              <a:t>n the day after dialysis</a:t>
            </a:r>
            <a:endParaRPr lang="en-US" sz="2400" dirty="0">
              <a:solidFill>
                <a:srgbClr val="000000"/>
              </a:solidFill>
              <a:latin typeface="Frutiger"/>
            </a:endParaRPr>
          </a:p>
          <a:p>
            <a:r>
              <a:rPr lang="en-IN" sz="2400" b="1" i="0" u="none" strike="noStrike" baseline="0" dirty="0">
                <a:solidFill>
                  <a:srgbClr val="000000"/>
                </a:solidFill>
                <a:latin typeface="Frutiger LT Std"/>
              </a:rPr>
              <a:t>18F-FDG for Viability Testing</a:t>
            </a:r>
            <a:r>
              <a:rPr lang="en-US" sz="2400" b="0" i="0" u="none" strike="noStrike" baseline="0" dirty="0">
                <a:solidFill>
                  <a:srgbClr val="000000"/>
                </a:solidFill>
                <a:latin typeface="Frutiger"/>
              </a:rPr>
              <a:t> 6-hour fast. On arrival, fingerstick glucose level is checked </a:t>
            </a:r>
            <a:r>
              <a:rPr lang="en-US" sz="2400" dirty="0">
                <a:solidFill>
                  <a:srgbClr val="000000"/>
                </a:solidFill>
                <a:latin typeface="Frutiger"/>
              </a:rPr>
              <a:t>if fasting &lt; 250 give oral glucose if &gt;250 give insulin after blood sugar  less than 150 we give 18FDG</a:t>
            </a:r>
            <a:endParaRPr lang="en-US" sz="2400" b="0" i="0" u="none" strike="noStrike" baseline="0" dirty="0">
              <a:solidFill>
                <a:srgbClr val="000000"/>
              </a:solidFill>
              <a:latin typeface="Frutiger"/>
            </a:endParaRPr>
          </a:p>
          <a:p>
            <a:r>
              <a:rPr lang="en-IN" sz="2400" b="1" i="0" u="none" strike="noStrike" baseline="0" dirty="0">
                <a:solidFill>
                  <a:srgbClr val="000000"/>
                </a:solidFill>
                <a:latin typeface="Frutiger LT Std"/>
              </a:rPr>
              <a:t>18F-FDG for Inflammation/Infection</a:t>
            </a:r>
            <a:r>
              <a:rPr lang="en-US" sz="2400" b="0" i="0" u="none" strike="noStrike" baseline="0" dirty="0">
                <a:solidFill>
                  <a:srgbClr val="000000"/>
                </a:solidFill>
                <a:latin typeface="Frutiger"/>
              </a:rPr>
              <a:t> high-fat, low to zero carbohydrate diet for at least two large meals 24 hours before the test followed by overnight fast (8 to 12 </a:t>
            </a:r>
            <a:r>
              <a:rPr lang="en-US" sz="2400" b="0" i="0" u="none" strike="noStrike" baseline="0" dirty="0" err="1">
                <a:solidFill>
                  <a:srgbClr val="000000"/>
                </a:solidFill>
                <a:latin typeface="Frutiger"/>
              </a:rPr>
              <a:t>hrs</a:t>
            </a:r>
            <a:r>
              <a:rPr lang="en-US" sz="2400" b="0" i="0" u="none" strike="noStrike" baseline="0" dirty="0">
                <a:solidFill>
                  <a:srgbClr val="000000"/>
                </a:solidFill>
                <a:latin typeface="Frutiger"/>
              </a:rPr>
              <a:t>) IV heparin f/b IV FDG</a:t>
            </a:r>
            <a:endParaRPr lang="en-US" sz="2400" dirty="0">
              <a:solidFill>
                <a:srgbClr val="000000"/>
              </a:solidFill>
              <a:latin typeface="Frutiger"/>
            </a:endParaRPr>
          </a:p>
          <a:p>
            <a:r>
              <a:rPr lang="en-US" sz="2400" b="1" i="0" u="none" strike="noStrike" baseline="0" dirty="0">
                <a:solidFill>
                  <a:srgbClr val="000000"/>
                </a:solidFill>
                <a:latin typeface="Frutiger LT Std"/>
              </a:rPr>
              <a:t>Amyloidosis Imaging and Gated Blood Pool Scans- </a:t>
            </a:r>
            <a:r>
              <a:rPr lang="en-US" sz="2400" i="0" u="none" strike="noStrike" baseline="0" dirty="0">
                <a:solidFill>
                  <a:srgbClr val="000000"/>
                </a:solidFill>
                <a:latin typeface="Frutiger LT Std"/>
              </a:rPr>
              <a:t>no specif</a:t>
            </a:r>
            <a:r>
              <a:rPr lang="en-US" sz="2400" dirty="0">
                <a:solidFill>
                  <a:srgbClr val="000000"/>
                </a:solidFill>
                <a:latin typeface="Frutiger LT Std"/>
              </a:rPr>
              <a:t>ic diet preparation is needed</a:t>
            </a:r>
            <a:endParaRPr lang="en-IN" sz="3600" dirty="0"/>
          </a:p>
        </p:txBody>
      </p:sp>
    </p:spTree>
    <p:extLst>
      <p:ext uri="{BB962C8B-B14F-4D97-AF65-F5344CB8AC3E}">
        <p14:creationId xmlns:p14="http://schemas.microsoft.com/office/powerpoint/2010/main" val="420399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E7FF-A01A-82CB-B887-477DD6C28531}"/>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B202BDA-2D7E-2D43-25D7-29B46CB99703}"/>
              </a:ext>
            </a:extLst>
          </p:cNvPr>
          <p:cNvPicPr>
            <a:picLocks noGrp="1" noChangeAspect="1"/>
          </p:cNvPicPr>
          <p:nvPr>
            <p:ph idx="1"/>
          </p:nvPr>
        </p:nvPicPr>
        <p:blipFill>
          <a:blip r:embed="rId2"/>
          <a:stretch>
            <a:fillRect/>
          </a:stretch>
        </p:blipFill>
        <p:spPr>
          <a:xfrm>
            <a:off x="1278788" y="655093"/>
            <a:ext cx="9830490" cy="5986992"/>
          </a:xfrm>
        </p:spPr>
      </p:pic>
    </p:spTree>
    <p:extLst>
      <p:ext uri="{BB962C8B-B14F-4D97-AF65-F5344CB8AC3E}">
        <p14:creationId xmlns:p14="http://schemas.microsoft.com/office/powerpoint/2010/main" val="3429891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0BBC-488A-CEA2-979C-5ED0752EE56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8256CC4-2515-4FFA-7AAE-3C26EFB0CF9B}"/>
              </a:ext>
            </a:extLst>
          </p:cNvPr>
          <p:cNvPicPr>
            <a:picLocks noGrp="1" noChangeAspect="1"/>
          </p:cNvPicPr>
          <p:nvPr>
            <p:ph idx="1"/>
          </p:nvPr>
        </p:nvPicPr>
        <p:blipFill>
          <a:blip r:embed="rId2"/>
          <a:stretch>
            <a:fillRect/>
          </a:stretch>
        </p:blipFill>
        <p:spPr>
          <a:xfrm>
            <a:off x="573206" y="596602"/>
            <a:ext cx="10167582" cy="5664795"/>
          </a:xfrm>
        </p:spPr>
      </p:pic>
    </p:spTree>
    <p:extLst>
      <p:ext uri="{BB962C8B-B14F-4D97-AF65-F5344CB8AC3E}">
        <p14:creationId xmlns:p14="http://schemas.microsoft.com/office/powerpoint/2010/main" val="377955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8BA3-AF07-B3D4-D2E1-A16EF18512B6}"/>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CE5552B2-16CE-14C8-864A-71AE336444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3541" y="0"/>
            <a:ext cx="9144000" cy="6858000"/>
          </a:xfrm>
        </p:spPr>
      </p:pic>
    </p:spTree>
    <p:extLst>
      <p:ext uri="{BB962C8B-B14F-4D97-AF65-F5344CB8AC3E}">
        <p14:creationId xmlns:p14="http://schemas.microsoft.com/office/powerpoint/2010/main" val="2168682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BCE-D6D8-96EC-5006-47BD27ECC7B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006375B-D27F-CC10-5BE5-BC46E2A87109}"/>
              </a:ext>
            </a:extLst>
          </p:cNvPr>
          <p:cNvPicPr>
            <a:picLocks noGrp="1" noChangeAspect="1"/>
          </p:cNvPicPr>
          <p:nvPr>
            <p:ph idx="1"/>
          </p:nvPr>
        </p:nvPicPr>
        <p:blipFill>
          <a:blip r:embed="rId2"/>
          <a:stretch>
            <a:fillRect/>
          </a:stretch>
        </p:blipFill>
        <p:spPr>
          <a:xfrm>
            <a:off x="405164" y="832515"/>
            <a:ext cx="11159574" cy="4954136"/>
          </a:xfrm>
        </p:spPr>
      </p:pic>
    </p:spTree>
    <p:extLst>
      <p:ext uri="{BB962C8B-B14F-4D97-AF65-F5344CB8AC3E}">
        <p14:creationId xmlns:p14="http://schemas.microsoft.com/office/powerpoint/2010/main" val="761684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8098-154E-FFE5-3CFB-8CEA233480E1}"/>
              </a:ext>
            </a:extLst>
          </p:cNvPr>
          <p:cNvSpPr>
            <a:spLocks noGrp="1"/>
          </p:cNvSpPr>
          <p:nvPr>
            <p:ph type="title"/>
          </p:nvPr>
        </p:nvSpPr>
        <p:spPr>
          <a:xfrm>
            <a:off x="914400" y="365125"/>
            <a:ext cx="10439400" cy="1325563"/>
          </a:xfrm>
        </p:spPr>
        <p:txBody>
          <a:bodyPr/>
          <a:lstStyle/>
          <a:p>
            <a:r>
              <a:rPr lang="en-IN" b="1" dirty="0" err="1"/>
              <a:t>Spect</a:t>
            </a:r>
            <a:r>
              <a:rPr lang="en-IN" b="1" dirty="0"/>
              <a:t> protocols</a:t>
            </a:r>
          </a:p>
        </p:txBody>
      </p:sp>
      <p:sp>
        <p:nvSpPr>
          <p:cNvPr id="3" name="Content Placeholder 2">
            <a:extLst>
              <a:ext uri="{FF2B5EF4-FFF2-40B4-BE49-F238E27FC236}">
                <a16:creationId xmlns:a16="http://schemas.microsoft.com/office/drawing/2014/main" id="{6954E44D-30E8-F528-C879-62DACF362BDB}"/>
              </a:ext>
            </a:extLst>
          </p:cNvPr>
          <p:cNvSpPr>
            <a:spLocks noGrp="1"/>
          </p:cNvSpPr>
          <p:nvPr>
            <p:ph idx="1"/>
          </p:nvPr>
        </p:nvSpPr>
        <p:spPr/>
        <p:txBody>
          <a:bodyPr>
            <a:normAutofit/>
          </a:bodyPr>
          <a:lstStyle/>
          <a:p>
            <a:r>
              <a:rPr lang="en-US" sz="2400" b="0" i="0" u="none" strike="noStrike" baseline="0" dirty="0">
                <a:solidFill>
                  <a:srgbClr val="000000"/>
                </a:solidFill>
                <a:latin typeface="ITC Cheltenham"/>
              </a:rPr>
              <a:t>With SPECT MPI the imaging protocol can be personalized to the patient and the clinical question</a:t>
            </a:r>
          </a:p>
          <a:p>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99mTc-radiotracers with gated SPECT imaging is recommended</a:t>
            </a:r>
          </a:p>
          <a:p>
            <a:endParaRPr lang="en-US" sz="2400" dirty="0">
              <a:solidFill>
                <a:srgbClr val="000000"/>
              </a:solidFill>
              <a:latin typeface="ITC Cheltenham"/>
            </a:endParaRPr>
          </a:p>
          <a:p>
            <a:r>
              <a:rPr lang="en-US" sz="2400" b="0" i="0" u="none" strike="noStrike" baseline="0" dirty="0">
                <a:solidFill>
                  <a:srgbClr val="000000"/>
                </a:solidFill>
                <a:latin typeface="ITC Cheltenham"/>
              </a:rPr>
              <a:t>Stress first and single-day rest followed by stress MPI are the mostly widely used protocols</a:t>
            </a:r>
          </a:p>
          <a:p>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Two-day protocols with stress first followed by rest on another day if stress MPI is abnormal are used in patients with large body habitus</a:t>
            </a:r>
            <a:endParaRPr lang="en-IN" sz="3600" dirty="0"/>
          </a:p>
        </p:txBody>
      </p:sp>
    </p:spTree>
    <p:extLst>
      <p:ext uri="{BB962C8B-B14F-4D97-AF65-F5344CB8AC3E}">
        <p14:creationId xmlns:p14="http://schemas.microsoft.com/office/powerpoint/2010/main" val="1356514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59D0-B79A-A03F-EBF4-A9311D760BC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AC85C9B5-650C-4C9B-631E-FF9271FDA21F}"/>
              </a:ext>
            </a:extLst>
          </p:cNvPr>
          <p:cNvPicPr>
            <a:picLocks noGrp="1" noChangeAspect="1"/>
          </p:cNvPicPr>
          <p:nvPr>
            <p:ph idx="1"/>
          </p:nvPr>
        </p:nvPicPr>
        <p:blipFill>
          <a:blip r:embed="rId3"/>
          <a:stretch>
            <a:fillRect/>
          </a:stretch>
        </p:blipFill>
        <p:spPr>
          <a:xfrm>
            <a:off x="299923" y="1027906"/>
            <a:ext cx="11843228" cy="4799688"/>
          </a:xfrm>
        </p:spPr>
      </p:pic>
    </p:spTree>
    <p:extLst>
      <p:ext uri="{BB962C8B-B14F-4D97-AF65-F5344CB8AC3E}">
        <p14:creationId xmlns:p14="http://schemas.microsoft.com/office/powerpoint/2010/main" val="2660383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7F9-F9D0-D41D-10AB-D562DF83DC9A}"/>
              </a:ext>
            </a:extLst>
          </p:cNvPr>
          <p:cNvSpPr>
            <a:spLocks noGrp="1"/>
          </p:cNvSpPr>
          <p:nvPr>
            <p:ph type="title"/>
          </p:nvPr>
        </p:nvSpPr>
        <p:spPr>
          <a:xfrm>
            <a:off x="838200" y="365125"/>
            <a:ext cx="10515600" cy="434975"/>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D7C2327E-336F-1635-C717-AB73A0AFE826}"/>
              </a:ext>
            </a:extLst>
          </p:cNvPr>
          <p:cNvSpPr>
            <a:spLocks noGrp="1"/>
          </p:cNvSpPr>
          <p:nvPr>
            <p:ph idx="1"/>
          </p:nvPr>
        </p:nvSpPr>
        <p:spPr>
          <a:xfrm>
            <a:off x="838200" y="1485900"/>
            <a:ext cx="10515600" cy="4691063"/>
          </a:xfrm>
        </p:spPr>
        <p:txBody>
          <a:bodyPr>
            <a:normAutofit/>
          </a:bodyPr>
          <a:lstStyle/>
          <a:p>
            <a:r>
              <a:rPr lang="en-US" sz="2400" b="0" i="0" u="none" strike="noStrike" baseline="0" dirty="0">
                <a:solidFill>
                  <a:srgbClr val="000000"/>
                </a:solidFill>
                <a:latin typeface="ITC Cheltenham"/>
              </a:rPr>
              <a:t>For single-day 99mTc-rest-first MPI, the low rest radiotracer dose (4 to 8 </a:t>
            </a:r>
            <a:r>
              <a:rPr lang="en-US" sz="2400" b="0" i="0" u="none" strike="noStrike" baseline="0" dirty="0" err="1">
                <a:solidFill>
                  <a:srgbClr val="000000"/>
                </a:solidFill>
                <a:latin typeface="ITC Cheltenham"/>
              </a:rPr>
              <a:t>mCi</a:t>
            </a:r>
            <a:r>
              <a:rPr lang="en-US" sz="2400" b="0" i="0" u="none" strike="noStrike" baseline="0" dirty="0">
                <a:solidFill>
                  <a:srgbClr val="000000"/>
                </a:solidFill>
                <a:latin typeface="ITC Cheltenham"/>
              </a:rPr>
              <a:t>) is typically followed by a larger stress radiotracer dose (12 to 25 </a:t>
            </a:r>
            <a:r>
              <a:rPr lang="en-US" sz="2400" b="0" i="0" u="none" strike="noStrike" baseline="0" dirty="0" err="1">
                <a:solidFill>
                  <a:srgbClr val="000000"/>
                </a:solidFill>
                <a:latin typeface="ITC Cheltenham"/>
              </a:rPr>
              <a:t>mCi</a:t>
            </a:r>
            <a:r>
              <a:rPr lang="en-US" sz="2400" b="0" i="0" u="none" strike="noStrike" baseline="0" dirty="0">
                <a:solidFill>
                  <a:srgbClr val="000000"/>
                </a:solidFill>
                <a:latin typeface="ITC Cheltenham"/>
              </a:rPr>
              <a:t>, approximately three times the initial dose) to overcome the </a:t>
            </a:r>
            <a:r>
              <a:rPr lang="en-US" sz="2400" b="1" i="0" u="none" strike="noStrike" baseline="0" dirty="0">
                <a:solidFill>
                  <a:srgbClr val="000000"/>
                </a:solidFill>
                <a:latin typeface="ITC Cheltenham"/>
              </a:rPr>
              <a:t>shine through </a:t>
            </a:r>
            <a:r>
              <a:rPr lang="en-US" sz="2400" b="0" i="0" u="none" strike="noStrike" baseline="0" dirty="0">
                <a:solidFill>
                  <a:srgbClr val="000000"/>
                </a:solidFill>
                <a:latin typeface="ITC Cheltenham"/>
              </a:rPr>
              <a:t>of the first injection</a:t>
            </a:r>
          </a:p>
          <a:p>
            <a:pPr marL="0" indent="0">
              <a:buNone/>
            </a:pPr>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for two-day protocols where an equal amount of radioactivity is used,</a:t>
            </a:r>
          </a:p>
          <a:p>
            <a:endParaRPr lang="en-US" sz="2400" dirty="0">
              <a:solidFill>
                <a:srgbClr val="000000"/>
              </a:solidFill>
              <a:latin typeface="ITC Cheltenham"/>
            </a:endParaRPr>
          </a:p>
          <a:p>
            <a:endParaRPr lang="en-US" sz="2400" dirty="0">
              <a:solidFill>
                <a:srgbClr val="000000"/>
              </a:solidFill>
              <a:latin typeface="ITC Cheltenham"/>
            </a:endParaRPr>
          </a:p>
          <a:p>
            <a:r>
              <a:rPr lang="en-US" sz="2400" b="0" i="0" u="none" strike="noStrike" baseline="0" dirty="0">
                <a:solidFill>
                  <a:srgbClr val="000000"/>
                </a:solidFill>
                <a:latin typeface="ITC Cheltenham"/>
              </a:rPr>
              <a:t>Two-day protocols provide the lowest possible radiation dose and optimal image quality because there is no shine through of rest radiotracer activity.</a:t>
            </a:r>
            <a:endParaRPr lang="en-IN" sz="3600" dirty="0"/>
          </a:p>
        </p:txBody>
      </p:sp>
    </p:spTree>
    <p:extLst>
      <p:ext uri="{BB962C8B-B14F-4D97-AF65-F5344CB8AC3E}">
        <p14:creationId xmlns:p14="http://schemas.microsoft.com/office/powerpoint/2010/main" val="2847970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E494-14F4-0078-1EA2-995650A646E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464A56A3-E2B8-B1D6-8A77-0594F1EEB915}"/>
              </a:ext>
            </a:extLst>
          </p:cNvPr>
          <p:cNvPicPr>
            <a:picLocks noGrp="1" noChangeAspect="1"/>
          </p:cNvPicPr>
          <p:nvPr>
            <p:ph idx="1"/>
          </p:nvPr>
        </p:nvPicPr>
        <p:blipFill>
          <a:blip r:embed="rId2"/>
          <a:stretch>
            <a:fillRect/>
          </a:stretch>
        </p:blipFill>
        <p:spPr>
          <a:xfrm>
            <a:off x="329203" y="1027906"/>
            <a:ext cx="11024597" cy="4715940"/>
          </a:xfrm>
        </p:spPr>
      </p:pic>
    </p:spTree>
    <p:extLst>
      <p:ext uri="{BB962C8B-B14F-4D97-AF65-F5344CB8AC3E}">
        <p14:creationId xmlns:p14="http://schemas.microsoft.com/office/powerpoint/2010/main" val="430892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8E20-8260-FC6C-6527-BF760264E98C}"/>
              </a:ext>
            </a:extLst>
          </p:cNvPr>
          <p:cNvSpPr>
            <a:spLocks noGrp="1"/>
          </p:cNvSpPr>
          <p:nvPr>
            <p:ph type="title"/>
          </p:nvPr>
        </p:nvSpPr>
        <p:spPr>
          <a:xfrm>
            <a:off x="838200" y="365125"/>
            <a:ext cx="10515600" cy="295275"/>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4B0C0CA3-BBD7-2421-9546-212F649F56EF}"/>
              </a:ext>
            </a:extLst>
          </p:cNvPr>
          <p:cNvSpPr>
            <a:spLocks noGrp="1"/>
          </p:cNvSpPr>
          <p:nvPr>
            <p:ph idx="1"/>
          </p:nvPr>
        </p:nvSpPr>
        <p:spPr>
          <a:xfrm>
            <a:off x="838200" y="812800"/>
            <a:ext cx="10668000" cy="5842000"/>
          </a:xfrm>
        </p:spPr>
        <p:txBody>
          <a:bodyPr>
            <a:normAutofit/>
          </a:bodyPr>
          <a:lstStyle/>
          <a:p>
            <a:r>
              <a:rPr lang="en-US" b="0" i="0" u="none" strike="noStrike" baseline="0" dirty="0">
                <a:solidFill>
                  <a:srgbClr val="000000"/>
                </a:solidFill>
                <a:latin typeface="ITC Cheltenham"/>
              </a:rPr>
              <a:t>SPECT and PET perfusion tracers </a:t>
            </a:r>
            <a:r>
              <a:rPr lang="en-US" dirty="0">
                <a:solidFill>
                  <a:srgbClr val="000000"/>
                </a:solidFill>
                <a:latin typeface="ITC Cheltenham"/>
                <a:sym typeface="Wingdings" panose="05000000000000000000" pitchFamily="2" charset="2"/>
              </a:rPr>
              <a:t></a:t>
            </a:r>
            <a:r>
              <a:rPr lang="en-US" b="0" i="0" u="none" strike="noStrike" baseline="0" dirty="0">
                <a:solidFill>
                  <a:srgbClr val="000000"/>
                </a:solidFill>
                <a:latin typeface="ITC Cheltenham"/>
              </a:rPr>
              <a:t> 60 to 90 sec </a:t>
            </a:r>
            <a:r>
              <a:rPr lang="en-US" b="0" i="0" u="none" strike="noStrike" baseline="0" dirty="0">
                <a:solidFill>
                  <a:srgbClr val="000000"/>
                </a:solidFill>
                <a:latin typeface="ITC Cheltenham"/>
                <a:sym typeface="Wingdings" panose="05000000000000000000" pitchFamily="2" charset="2"/>
              </a:rPr>
              <a:t> reach </a:t>
            </a:r>
            <a:r>
              <a:rPr lang="en-US" b="0" i="0" u="none" strike="noStrike" baseline="0" dirty="0" err="1">
                <a:solidFill>
                  <a:srgbClr val="000000"/>
                </a:solidFill>
                <a:latin typeface="ITC Cheltenham"/>
                <a:sym typeface="Wingdings" panose="05000000000000000000" pitchFamily="2" charset="2"/>
              </a:rPr>
              <a:t>cardiomyosite</a:t>
            </a:r>
            <a:endParaRPr lang="en-US" b="0" i="0" u="none" strike="noStrike" baseline="0" dirty="0">
              <a:solidFill>
                <a:srgbClr val="000000"/>
              </a:solidFill>
              <a:latin typeface="ITC Cheltenham"/>
            </a:endParaRPr>
          </a:p>
          <a:p>
            <a:r>
              <a:rPr lang="en-US" b="0" i="0" u="none" strike="noStrike" baseline="0" dirty="0">
                <a:solidFill>
                  <a:srgbClr val="000000"/>
                </a:solidFill>
                <a:latin typeface="ITC Cheltenham"/>
              </a:rPr>
              <a:t>SPECT MPI scans are typically-  </a:t>
            </a:r>
            <a:r>
              <a:rPr lang="en-US" b="1" i="0" u="none" strike="noStrike" baseline="0" dirty="0">
                <a:solidFill>
                  <a:srgbClr val="000000"/>
                </a:solidFill>
                <a:latin typeface="ITC Cheltenham"/>
              </a:rPr>
              <a:t>15 to 45 minutes </a:t>
            </a:r>
            <a:r>
              <a:rPr lang="en-US" b="0" i="0" u="none" strike="noStrike" baseline="0" dirty="0">
                <a:solidFill>
                  <a:srgbClr val="000000"/>
                </a:solidFill>
                <a:latin typeface="ITC Cheltenham"/>
              </a:rPr>
              <a:t>after stress radiotracer injection</a:t>
            </a:r>
          </a:p>
          <a:p>
            <a:r>
              <a:rPr lang="en-US" b="1" i="0" u="none" strike="noStrike" baseline="0" dirty="0">
                <a:solidFill>
                  <a:srgbClr val="000000"/>
                </a:solidFill>
                <a:latin typeface="ITC Cheltenham"/>
              </a:rPr>
              <a:t>PET MPI</a:t>
            </a:r>
            <a:r>
              <a:rPr lang="en-US" b="0" i="0" u="none" strike="noStrike" baseline="0" dirty="0">
                <a:solidFill>
                  <a:srgbClr val="000000"/>
                </a:solidFill>
                <a:latin typeface="ITC Cheltenham"/>
              </a:rPr>
              <a:t>-gated images are obtained </a:t>
            </a:r>
            <a:r>
              <a:rPr lang="en-US" b="1" i="0" u="none" strike="noStrike" baseline="0" dirty="0">
                <a:solidFill>
                  <a:srgbClr val="000000"/>
                </a:solidFill>
                <a:latin typeface="ITC Cheltenham"/>
              </a:rPr>
              <a:t>immediately after</a:t>
            </a:r>
            <a:r>
              <a:rPr lang="en-US" b="0" i="0" u="none" strike="noStrike" baseline="0" dirty="0">
                <a:solidFill>
                  <a:srgbClr val="000000"/>
                </a:solidFill>
                <a:latin typeface="ITC Cheltenham"/>
              </a:rPr>
              <a:t> completion of vasodilator stress and during peak dobutamine infusion</a:t>
            </a:r>
          </a:p>
          <a:p>
            <a:r>
              <a:rPr lang="en-US" b="0" i="0" u="none" strike="noStrike" baseline="0" dirty="0">
                <a:solidFill>
                  <a:srgbClr val="000000"/>
                </a:solidFill>
                <a:latin typeface="ITC Cheltenham"/>
              </a:rPr>
              <a:t>A </a:t>
            </a:r>
            <a:r>
              <a:rPr lang="en-US" b="1" i="0" u="none" strike="noStrike" baseline="0" dirty="0">
                <a:solidFill>
                  <a:srgbClr val="000000"/>
                </a:solidFill>
                <a:latin typeface="ITC Cheltenham"/>
              </a:rPr>
              <a:t>lack of increase in LVEF with vasodilator </a:t>
            </a:r>
            <a:r>
              <a:rPr lang="en-US" b="0" i="0" u="none" strike="noStrike" baseline="0" dirty="0">
                <a:solidFill>
                  <a:srgbClr val="000000"/>
                </a:solidFill>
                <a:latin typeface="ITC Cheltenham"/>
              </a:rPr>
              <a:t>stress or a </a:t>
            </a:r>
            <a:r>
              <a:rPr lang="en-US" b="0" i="1" u="none" strike="noStrike" baseline="0" dirty="0">
                <a:solidFill>
                  <a:srgbClr val="000000"/>
                </a:solidFill>
                <a:latin typeface="ITC Cheltenham"/>
              </a:rPr>
              <a:t>decrease in LVEF </a:t>
            </a:r>
            <a:r>
              <a:rPr lang="en-US" b="0" i="0" u="none" strike="noStrike" baseline="0" dirty="0">
                <a:solidFill>
                  <a:srgbClr val="000000"/>
                </a:solidFill>
                <a:latin typeface="ITC Cheltenham"/>
              </a:rPr>
              <a:t>post vasodilator stress with 82rubidium </a:t>
            </a:r>
          </a:p>
          <a:p>
            <a:r>
              <a:rPr lang="en-IN" b="1" i="1" u="none" strike="noStrike" baseline="0" dirty="0">
                <a:solidFill>
                  <a:srgbClr val="000000"/>
                </a:solidFill>
                <a:latin typeface="Frutiger"/>
              </a:rPr>
              <a:t>Transthyretin Cardiac Amyloidosis Imaging</a:t>
            </a:r>
            <a:r>
              <a:rPr lang="en-IN" b="0" i="0" u="none" strike="noStrike" baseline="0" dirty="0">
                <a:solidFill>
                  <a:srgbClr val="000000"/>
                </a:solidFill>
                <a:latin typeface="ITC Cheltenham"/>
              </a:rPr>
              <a:t> 99mTc-PYP, 99mTcDPD, 99mTc-HMDP </a:t>
            </a:r>
          </a:p>
          <a:p>
            <a:endParaRPr lang="en-IN" dirty="0"/>
          </a:p>
        </p:txBody>
      </p:sp>
    </p:spTree>
    <p:extLst>
      <p:ext uri="{BB962C8B-B14F-4D97-AF65-F5344CB8AC3E}">
        <p14:creationId xmlns:p14="http://schemas.microsoft.com/office/powerpoint/2010/main" val="2755850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DA9D-59B6-5AC4-9C36-849B3897CF27}"/>
              </a:ext>
            </a:extLst>
          </p:cNvPr>
          <p:cNvSpPr>
            <a:spLocks noGrp="1"/>
          </p:cNvSpPr>
          <p:nvPr>
            <p:ph type="title"/>
          </p:nvPr>
        </p:nvSpPr>
        <p:spPr/>
        <p:txBody>
          <a:bodyPr>
            <a:normAutofit/>
          </a:bodyPr>
          <a:lstStyle/>
          <a:p>
            <a:r>
              <a:rPr lang="en-IN" sz="2800" b="1" i="0" u="none" strike="noStrike" baseline="0" dirty="0">
                <a:solidFill>
                  <a:srgbClr val="000000"/>
                </a:solidFill>
                <a:latin typeface="Frutiger LT Std"/>
              </a:rPr>
              <a:t>PET Protocols </a:t>
            </a:r>
            <a:endParaRPr lang="en-IN" sz="6000" dirty="0"/>
          </a:p>
        </p:txBody>
      </p:sp>
      <p:sp>
        <p:nvSpPr>
          <p:cNvPr id="3" name="Content Placeholder 2">
            <a:extLst>
              <a:ext uri="{FF2B5EF4-FFF2-40B4-BE49-F238E27FC236}">
                <a16:creationId xmlns:a16="http://schemas.microsoft.com/office/drawing/2014/main" id="{CE45AE6F-7CA0-3F50-A806-21959BBF5D60}"/>
              </a:ext>
            </a:extLst>
          </p:cNvPr>
          <p:cNvSpPr>
            <a:spLocks noGrp="1"/>
          </p:cNvSpPr>
          <p:nvPr>
            <p:ph idx="1"/>
          </p:nvPr>
        </p:nvSpPr>
        <p:spPr>
          <a:xfrm>
            <a:off x="838200" y="1405719"/>
            <a:ext cx="10515600" cy="4771244"/>
          </a:xfrm>
        </p:spPr>
        <p:txBody>
          <a:bodyPr/>
          <a:lstStyle/>
          <a:p>
            <a:r>
              <a:rPr lang="en-IN" sz="2400" b="1" u="none" strike="noStrike" baseline="0" dirty="0">
                <a:solidFill>
                  <a:srgbClr val="000000"/>
                </a:solidFill>
                <a:latin typeface="Frutiger"/>
              </a:rPr>
              <a:t>Myocardial Perfusion Imaging </a:t>
            </a:r>
            <a:r>
              <a:rPr lang="en-US" sz="2400" b="0" i="0" u="none" strike="noStrike" baseline="0" dirty="0">
                <a:solidFill>
                  <a:srgbClr val="000000"/>
                </a:solidFill>
                <a:latin typeface="ITC Cheltenham"/>
              </a:rPr>
              <a:t>For PET,</a:t>
            </a:r>
            <a:r>
              <a:rPr lang="en-US" sz="2400" b="0" i="0" u="none" strike="noStrike" baseline="0" dirty="0">
                <a:solidFill>
                  <a:srgbClr val="0080AC"/>
                </a:solidFill>
                <a:latin typeface="ITC Cheltenham"/>
              </a:rPr>
              <a:t> </a:t>
            </a:r>
            <a:r>
              <a:rPr lang="en-US" sz="2400" b="0" i="0" u="none" strike="noStrike" baseline="0" dirty="0">
                <a:solidFill>
                  <a:srgbClr val="000000"/>
                </a:solidFill>
                <a:latin typeface="ITC Cheltenham"/>
              </a:rPr>
              <a:t>a single-day rest and stress MPI is performed with 82rubidium or 13N-ammonia </a:t>
            </a:r>
          </a:p>
          <a:p>
            <a:r>
              <a:rPr lang="en-US" sz="2400" b="0" i="0" u="none" strike="noStrike" baseline="0" dirty="0">
                <a:solidFill>
                  <a:srgbClr val="000000"/>
                </a:solidFill>
                <a:latin typeface="ITC Cheltenham"/>
              </a:rPr>
              <a:t> advanced scanners, images are acquired in a list mode and reconstructed into static, gated, and dynamic images. </a:t>
            </a:r>
          </a:p>
          <a:p>
            <a:r>
              <a:rPr lang="en-IN" sz="2400" b="0" i="0" u="none" strike="noStrike" baseline="0" dirty="0">
                <a:solidFill>
                  <a:srgbClr val="000000"/>
                </a:solidFill>
                <a:latin typeface="ITC Cheltenham"/>
              </a:rPr>
              <a:t>hybrid PET/CT </a:t>
            </a:r>
            <a:r>
              <a:rPr lang="en-US" sz="2400" b="0" i="0" u="none" strike="noStrike" baseline="0" dirty="0">
                <a:solidFill>
                  <a:srgbClr val="000000"/>
                </a:solidFill>
                <a:latin typeface="ITC Cheltenham"/>
              </a:rPr>
              <a:t>a dedicated </a:t>
            </a:r>
            <a:r>
              <a:rPr lang="en-US" sz="2400" b="0" i="0" u="none" strike="noStrike" baseline="0" dirty="0" err="1">
                <a:solidFill>
                  <a:srgbClr val="000000"/>
                </a:solidFill>
                <a:latin typeface="ITC Cheltenham"/>
              </a:rPr>
              <a:t>noncontrast</a:t>
            </a:r>
            <a:r>
              <a:rPr lang="en-US" sz="2400" b="0" i="0" u="none" strike="noStrike" baseline="0" dirty="0">
                <a:solidFill>
                  <a:srgbClr val="000000"/>
                </a:solidFill>
                <a:latin typeface="ITC Cheltenham"/>
              </a:rPr>
              <a:t> gated cardiac CT can be obtained for calculation of a coronary artery calcium score </a:t>
            </a:r>
            <a:endParaRPr lang="en-US" sz="2400" dirty="0">
              <a:solidFill>
                <a:srgbClr val="000000"/>
              </a:solidFill>
              <a:latin typeface="ITC Cheltenham"/>
            </a:endParaRPr>
          </a:p>
          <a:p>
            <a:endParaRPr lang="en-IN" dirty="0"/>
          </a:p>
        </p:txBody>
      </p:sp>
      <p:pic>
        <p:nvPicPr>
          <p:cNvPr id="5" name="Picture 4">
            <a:extLst>
              <a:ext uri="{FF2B5EF4-FFF2-40B4-BE49-F238E27FC236}">
                <a16:creationId xmlns:a16="http://schemas.microsoft.com/office/drawing/2014/main" id="{24077992-FADD-E779-EF39-8C3D911E991F}"/>
              </a:ext>
            </a:extLst>
          </p:cNvPr>
          <p:cNvPicPr>
            <a:picLocks noChangeAspect="1"/>
          </p:cNvPicPr>
          <p:nvPr/>
        </p:nvPicPr>
        <p:blipFill>
          <a:blip r:embed="rId3"/>
          <a:stretch>
            <a:fillRect/>
          </a:stretch>
        </p:blipFill>
        <p:spPr>
          <a:xfrm>
            <a:off x="838200" y="3791341"/>
            <a:ext cx="10515600" cy="2259735"/>
          </a:xfrm>
          <a:prstGeom prst="rect">
            <a:avLst/>
          </a:prstGeom>
        </p:spPr>
      </p:pic>
    </p:spTree>
    <p:extLst>
      <p:ext uri="{BB962C8B-B14F-4D97-AF65-F5344CB8AC3E}">
        <p14:creationId xmlns:p14="http://schemas.microsoft.com/office/powerpoint/2010/main" val="3296105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7C8C-2D13-B0FB-C99D-405EB4D381B1}"/>
              </a:ext>
            </a:extLst>
          </p:cNvPr>
          <p:cNvSpPr>
            <a:spLocks noGrp="1"/>
          </p:cNvSpPr>
          <p:nvPr>
            <p:ph type="title"/>
          </p:nvPr>
        </p:nvSpPr>
        <p:spPr/>
        <p:txBody>
          <a:bodyPr>
            <a:normAutofit/>
          </a:bodyPr>
          <a:lstStyle/>
          <a:p>
            <a:r>
              <a:rPr lang="en-IN" sz="2800" b="1" u="none" strike="noStrike" baseline="30000" dirty="0">
                <a:solidFill>
                  <a:srgbClr val="000000"/>
                </a:solidFill>
                <a:latin typeface="Frutiger"/>
              </a:rPr>
              <a:t>18</a:t>
            </a:r>
            <a:r>
              <a:rPr lang="en-IN" sz="2800" b="1" u="none" strike="noStrike" baseline="0" dirty="0">
                <a:solidFill>
                  <a:srgbClr val="000000"/>
                </a:solidFill>
                <a:latin typeface="Frutiger"/>
              </a:rPr>
              <a:t>F-FDG Metabolic Imaging Protocols </a:t>
            </a:r>
            <a:endParaRPr lang="en-IN" sz="6000" dirty="0"/>
          </a:p>
        </p:txBody>
      </p:sp>
      <p:sp>
        <p:nvSpPr>
          <p:cNvPr id="3" name="Content Placeholder 2">
            <a:extLst>
              <a:ext uri="{FF2B5EF4-FFF2-40B4-BE49-F238E27FC236}">
                <a16:creationId xmlns:a16="http://schemas.microsoft.com/office/drawing/2014/main" id="{F510F382-2252-35F4-CD66-1E16406800A9}"/>
              </a:ext>
            </a:extLst>
          </p:cNvPr>
          <p:cNvSpPr>
            <a:spLocks noGrp="1"/>
          </p:cNvSpPr>
          <p:nvPr>
            <p:ph idx="1"/>
          </p:nvPr>
        </p:nvSpPr>
        <p:spPr>
          <a:xfrm>
            <a:off x="838200" y="1310185"/>
            <a:ext cx="10515600" cy="4866778"/>
          </a:xfrm>
        </p:spPr>
        <p:txBody>
          <a:bodyPr>
            <a:normAutofit/>
          </a:bodyPr>
          <a:lstStyle/>
          <a:p>
            <a:r>
              <a:rPr lang="en-US" sz="2400" b="0" i="0" u="none" strike="noStrike" baseline="0" dirty="0">
                <a:solidFill>
                  <a:srgbClr val="000000"/>
                </a:solidFill>
                <a:latin typeface="ITC Cheltenham"/>
              </a:rPr>
              <a:t>For viability imaging, glucose/insulin preparation is necessary. Then, 18F-FDG (5 to 10 </a:t>
            </a:r>
            <a:r>
              <a:rPr lang="en-US" sz="2400" b="0" i="0" u="none" strike="noStrike" baseline="0" dirty="0" err="1">
                <a:solidFill>
                  <a:srgbClr val="000000"/>
                </a:solidFill>
                <a:latin typeface="ITC Cheltenham"/>
              </a:rPr>
              <a:t>mCi</a:t>
            </a:r>
            <a:r>
              <a:rPr lang="en-US" sz="2400" b="0" i="0" u="none" strike="noStrike" baseline="0" dirty="0">
                <a:solidFill>
                  <a:srgbClr val="000000"/>
                </a:solidFill>
                <a:latin typeface="ITC Cheltenham"/>
              </a:rPr>
              <a:t>) is administered intravenously and cardiac PET/CT images are acquired 60 minutes later </a:t>
            </a:r>
          </a:p>
          <a:p>
            <a:endParaRPr lang="en-US" sz="2400" dirty="0">
              <a:solidFill>
                <a:srgbClr val="000000"/>
              </a:solidFill>
              <a:latin typeface="ITC Cheltenham"/>
            </a:endParaRPr>
          </a:p>
          <a:p>
            <a:r>
              <a:rPr lang="en-US" sz="2400" b="0" i="0" u="none" strike="noStrike" baseline="0" dirty="0">
                <a:solidFill>
                  <a:srgbClr val="000000"/>
                </a:solidFill>
                <a:latin typeface="ITC Cheltenham"/>
              </a:rPr>
              <a:t>infection, or vasculitis imaging (see ), patients undergo the high-fat/low-carbohydrate dietary preparation. For cardiac sarcoidosis </a:t>
            </a:r>
          </a:p>
          <a:p>
            <a:endParaRPr lang="en-US" sz="2400" dirty="0">
              <a:solidFill>
                <a:srgbClr val="000000"/>
              </a:solidFill>
              <a:latin typeface="ITC Cheltenham"/>
            </a:endParaRPr>
          </a:p>
          <a:p>
            <a:r>
              <a:rPr lang="en-US" sz="2400" b="0" i="0" u="none" strike="noStrike" baseline="0" dirty="0">
                <a:solidFill>
                  <a:srgbClr val="000000"/>
                </a:solidFill>
                <a:latin typeface="ITC Cheltenham"/>
              </a:rPr>
              <a:t>Cardiac and partial or full-body PET/CT images are acquired 90 minutes after IV injection of 18F-FDG </a:t>
            </a:r>
          </a:p>
          <a:p>
            <a:endParaRPr lang="en-US" sz="2400" b="0" i="0" u="none" strike="noStrike" baseline="0" dirty="0">
              <a:solidFill>
                <a:srgbClr val="000000"/>
              </a:solidFill>
              <a:latin typeface="ITC Cheltenham"/>
            </a:endParaRPr>
          </a:p>
          <a:p>
            <a:r>
              <a:rPr lang="en-US" sz="2400" b="1" i="0" u="none" strike="noStrike" baseline="0" dirty="0">
                <a:solidFill>
                  <a:srgbClr val="FF0000"/>
                </a:solidFill>
                <a:latin typeface="ITC Cheltenham"/>
              </a:rPr>
              <a:t>A coronary CTA</a:t>
            </a:r>
            <a:r>
              <a:rPr lang="en-US" sz="2400" b="0" i="0" u="none" strike="noStrike" baseline="0" dirty="0">
                <a:solidFill>
                  <a:srgbClr val="000000"/>
                </a:solidFill>
                <a:latin typeface="ITC Cheltenham"/>
              </a:rPr>
              <a:t>, and </a:t>
            </a:r>
            <a:r>
              <a:rPr lang="en-US" sz="2400" b="1" i="0" u="none" strike="noStrike" baseline="0" dirty="0">
                <a:solidFill>
                  <a:srgbClr val="000000"/>
                </a:solidFill>
                <a:latin typeface="ITC Cheltenham"/>
              </a:rPr>
              <a:t>a </a:t>
            </a:r>
            <a:r>
              <a:rPr lang="en-US" sz="2400" b="1" i="0" u="none" strike="noStrike" baseline="0" dirty="0">
                <a:solidFill>
                  <a:srgbClr val="0070C0"/>
                </a:solidFill>
                <a:latin typeface="ITC Cheltenham"/>
              </a:rPr>
              <a:t>vascular CTA or MR angiogram (MRA</a:t>
            </a:r>
            <a:r>
              <a:rPr lang="en-US" sz="2400" b="0" i="0" u="none" strike="noStrike" baseline="0" dirty="0">
                <a:solidFill>
                  <a:srgbClr val="000000"/>
                </a:solidFill>
                <a:latin typeface="ITC Cheltenham"/>
              </a:rPr>
              <a:t>), is also added for </a:t>
            </a:r>
            <a:r>
              <a:rPr lang="en-US" sz="2400" b="1" i="0" u="none" strike="noStrike" baseline="0" dirty="0">
                <a:solidFill>
                  <a:srgbClr val="000000"/>
                </a:solidFill>
                <a:latin typeface="ITC Cheltenham"/>
              </a:rPr>
              <a:t>e</a:t>
            </a:r>
            <a:r>
              <a:rPr lang="en-US" sz="2400" b="1" i="0" u="none" strike="noStrike" baseline="0" dirty="0">
                <a:solidFill>
                  <a:srgbClr val="FF0000"/>
                </a:solidFill>
                <a:latin typeface="ITC Cheltenham"/>
              </a:rPr>
              <a:t>ndocarditis</a:t>
            </a:r>
            <a:r>
              <a:rPr lang="en-US" sz="2400" b="1" i="0" u="none" strike="noStrike" baseline="0" dirty="0">
                <a:solidFill>
                  <a:srgbClr val="000000"/>
                </a:solidFill>
                <a:latin typeface="ITC Cheltenham"/>
              </a:rPr>
              <a:t> </a:t>
            </a:r>
            <a:r>
              <a:rPr lang="en-US" sz="2400" b="0" i="0" u="none" strike="noStrike" baseline="0" dirty="0">
                <a:solidFill>
                  <a:srgbClr val="000000"/>
                </a:solidFill>
                <a:latin typeface="ITC Cheltenham"/>
              </a:rPr>
              <a:t>and </a:t>
            </a:r>
            <a:r>
              <a:rPr lang="en-US" sz="2400" b="1" i="0" u="none" strike="noStrike" baseline="0" dirty="0">
                <a:solidFill>
                  <a:srgbClr val="0070C0"/>
                </a:solidFill>
                <a:latin typeface="ITC Cheltenham"/>
              </a:rPr>
              <a:t>vasculitis</a:t>
            </a:r>
            <a:r>
              <a:rPr lang="en-US" sz="2400" b="0" i="0" u="none" strike="noStrike" baseline="0" dirty="0">
                <a:solidFill>
                  <a:srgbClr val="000000"/>
                </a:solidFill>
                <a:latin typeface="ITC Cheltenham"/>
              </a:rPr>
              <a:t> protocols, respectively. </a:t>
            </a:r>
            <a:endParaRPr lang="en-IN" sz="3600" dirty="0"/>
          </a:p>
        </p:txBody>
      </p:sp>
    </p:spTree>
    <p:extLst>
      <p:ext uri="{BB962C8B-B14F-4D97-AF65-F5344CB8AC3E}">
        <p14:creationId xmlns:p14="http://schemas.microsoft.com/office/powerpoint/2010/main" val="1152180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A463-1D6E-7E8F-FEF4-A2584845B8A5}"/>
              </a:ext>
            </a:extLst>
          </p:cNvPr>
          <p:cNvSpPr>
            <a:spLocks noGrp="1"/>
          </p:cNvSpPr>
          <p:nvPr>
            <p:ph type="title"/>
          </p:nvPr>
        </p:nvSpPr>
        <p:spPr/>
        <p:txBody>
          <a:bodyPr/>
          <a:lstStyle/>
          <a:p>
            <a:r>
              <a:rPr lang="en-IN" dirty="0"/>
              <a:t>Pet </a:t>
            </a:r>
            <a:r>
              <a:rPr lang="en-IN" dirty="0" err="1"/>
              <a:t>ct</a:t>
            </a:r>
            <a:r>
              <a:rPr lang="en-IN" dirty="0"/>
              <a:t> protocol</a:t>
            </a:r>
          </a:p>
        </p:txBody>
      </p:sp>
      <p:pic>
        <p:nvPicPr>
          <p:cNvPr id="5" name="Content Placeholder 4">
            <a:extLst>
              <a:ext uri="{FF2B5EF4-FFF2-40B4-BE49-F238E27FC236}">
                <a16:creationId xmlns:a16="http://schemas.microsoft.com/office/drawing/2014/main" id="{271DA64F-0CD7-72D6-61B3-12E35DFEB644}"/>
              </a:ext>
            </a:extLst>
          </p:cNvPr>
          <p:cNvPicPr>
            <a:picLocks noGrp="1" noChangeAspect="1"/>
          </p:cNvPicPr>
          <p:nvPr>
            <p:ph idx="1"/>
          </p:nvPr>
        </p:nvPicPr>
        <p:blipFill>
          <a:blip r:embed="rId3"/>
          <a:stretch>
            <a:fillRect/>
          </a:stretch>
        </p:blipFill>
        <p:spPr>
          <a:xfrm>
            <a:off x="688075" y="1920970"/>
            <a:ext cx="11154436" cy="2691974"/>
          </a:xfrm>
        </p:spPr>
      </p:pic>
    </p:spTree>
    <p:extLst>
      <p:ext uri="{BB962C8B-B14F-4D97-AF65-F5344CB8AC3E}">
        <p14:creationId xmlns:p14="http://schemas.microsoft.com/office/powerpoint/2010/main" val="1292029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EAB1-9C23-A0C6-44B9-EF8B9A941CCD}"/>
              </a:ext>
            </a:extLst>
          </p:cNvPr>
          <p:cNvSpPr>
            <a:spLocks noGrp="1"/>
          </p:cNvSpPr>
          <p:nvPr>
            <p:ph type="title"/>
          </p:nvPr>
        </p:nvSpPr>
        <p:spPr/>
        <p:txBody>
          <a:bodyPr/>
          <a:lstStyle/>
          <a:p>
            <a:r>
              <a:rPr lang="en-IN" dirty="0"/>
              <a:t>Pet </a:t>
            </a:r>
            <a:r>
              <a:rPr lang="en-IN" dirty="0" err="1"/>
              <a:t>ct</a:t>
            </a:r>
            <a:r>
              <a:rPr lang="en-IN" dirty="0"/>
              <a:t> protocols</a:t>
            </a:r>
          </a:p>
        </p:txBody>
      </p:sp>
      <p:pic>
        <p:nvPicPr>
          <p:cNvPr id="5" name="Content Placeholder 4">
            <a:extLst>
              <a:ext uri="{FF2B5EF4-FFF2-40B4-BE49-F238E27FC236}">
                <a16:creationId xmlns:a16="http://schemas.microsoft.com/office/drawing/2014/main" id="{145F21B2-AC35-E368-2B2A-E07E60D6D34A}"/>
              </a:ext>
            </a:extLst>
          </p:cNvPr>
          <p:cNvPicPr>
            <a:picLocks noGrp="1" noChangeAspect="1"/>
          </p:cNvPicPr>
          <p:nvPr>
            <p:ph idx="1"/>
          </p:nvPr>
        </p:nvPicPr>
        <p:blipFill>
          <a:blip r:embed="rId2"/>
          <a:stretch>
            <a:fillRect/>
          </a:stretch>
        </p:blipFill>
        <p:spPr>
          <a:xfrm>
            <a:off x="-39348" y="2224585"/>
            <a:ext cx="12231348" cy="3513585"/>
          </a:xfrm>
        </p:spPr>
      </p:pic>
    </p:spTree>
    <p:extLst>
      <p:ext uri="{BB962C8B-B14F-4D97-AF65-F5344CB8AC3E}">
        <p14:creationId xmlns:p14="http://schemas.microsoft.com/office/powerpoint/2010/main" val="264718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184D-BD82-0CF5-7152-7F6D10DD2181}"/>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4A86D7B5-68B6-C2EA-DA5E-5F5B874570A8}"/>
              </a:ext>
            </a:extLst>
          </p:cNvPr>
          <p:cNvSpPr>
            <a:spLocks noGrp="1"/>
          </p:cNvSpPr>
          <p:nvPr>
            <p:ph idx="1"/>
          </p:nvPr>
        </p:nvSpPr>
        <p:spPr/>
        <p:txBody>
          <a:bodyPr/>
          <a:lstStyle/>
          <a:p>
            <a:r>
              <a:rPr lang="en-US" dirty="0"/>
              <a:t>SPECT </a:t>
            </a:r>
          </a:p>
          <a:p>
            <a:r>
              <a:rPr lang="en-US" dirty="0"/>
              <a:t>PET</a:t>
            </a:r>
          </a:p>
          <a:p>
            <a:r>
              <a:rPr lang="en-US" sz="3200" b="0" i="0" u="none" strike="noStrike" baseline="0" dirty="0">
                <a:solidFill>
                  <a:srgbClr val="000000"/>
                </a:solidFill>
                <a:latin typeface="ITC Cheltenham"/>
              </a:rPr>
              <a:t>stress testing protocols</a:t>
            </a:r>
          </a:p>
          <a:p>
            <a:r>
              <a:rPr lang="en-US" sz="3200" b="0" i="0" u="none" strike="noStrike" baseline="0" dirty="0">
                <a:solidFill>
                  <a:srgbClr val="000000"/>
                </a:solidFill>
                <a:latin typeface="ITC Cheltenham"/>
              </a:rPr>
              <a:t>imaging protocols</a:t>
            </a:r>
          </a:p>
          <a:p>
            <a:r>
              <a:rPr lang="en-US" sz="3200" b="0" i="0" u="none" strike="noStrike" baseline="0" dirty="0">
                <a:solidFill>
                  <a:srgbClr val="000000"/>
                </a:solidFill>
                <a:latin typeface="ITC Cheltenham"/>
              </a:rPr>
              <a:t> systematic scan interpretation</a:t>
            </a:r>
          </a:p>
          <a:p>
            <a:r>
              <a:rPr lang="en-US" sz="3200" b="0" i="0" u="none" strike="noStrike" baseline="0" dirty="0">
                <a:solidFill>
                  <a:srgbClr val="000000"/>
                </a:solidFill>
                <a:latin typeface="ITC Cheltenham"/>
              </a:rPr>
              <a:t>methods to reduce radiation dose</a:t>
            </a:r>
            <a:r>
              <a:rPr lang="en-US" sz="1800" b="0" i="0" u="none" strike="noStrike" baseline="0" dirty="0">
                <a:solidFill>
                  <a:srgbClr val="000000"/>
                </a:solidFill>
                <a:latin typeface="ITC Cheltenham"/>
              </a:rPr>
              <a:t> </a:t>
            </a:r>
          </a:p>
          <a:p>
            <a:r>
              <a:rPr lang="en-US" sz="3200" dirty="0">
                <a:solidFill>
                  <a:srgbClr val="000000"/>
                </a:solidFill>
                <a:latin typeface="ITC Cheltenham"/>
              </a:rPr>
              <a:t>Some clinical application</a:t>
            </a:r>
            <a:endParaRPr lang="en-IN" sz="4400" dirty="0"/>
          </a:p>
        </p:txBody>
      </p:sp>
    </p:spTree>
    <p:extLst>
      <p:ext uri="{BB962C8B-B14F-4D97-AF65-F5344CB8AC3E}">
        <p14:creationId xmlns:p14="http://schemas.microsoft.com/office/powerpoint/2010/main" val="2126075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025EA-0ED5-802F-7F4D-343A0A179637}"/>
              </a:ext>
            </a:extLst>
          </p:cNvPr>
          <p:cNvSpPr>
            <a:spLocks noGrp="1"/>
          </p:cNvSpPr>
          <p:nvPr>
            <p:ph type="title"/>
          </p:nvPr>
        </p:nvSpPr>
        <p:spPr>
          <a:xfrm>
            <a:off x="838200" y="365126"/>
            <a:ext cx="10515600" cy="931412"/>
          </a:xfrm>
        </p:spPr>
        <p:txBody>
          <a:bodyPr>
            <a:normAutofit/>
          </a:bodyPr>
          <a:lstStyle/>
          <a:p>
            <a:r>
              <a:rPr lang="en-IN" sz="3200" b="1" i="0" u="none" strike="noStrike" baseline="0" dirty="0">
                <a:solidFill>
                  <a:srgbClr val="000000"/>
                </a:solidFill>
                <a:latin typeface="Frutiger LT Std"/>
              </a:rPr>
              <a:t>SYSTEMATIC INTERPRETATION OF IMAGES </a:t>
            </a:r>
            <a:endParaRPr lang="en-IN" sz="6600" dirty="0"/>
          </a:p>
        </p:txBody>
      </p:sp>
      <p:sp>
        <p:nvSpPr>
          <p:cNvPr id="3" name="Content Placeholder 2">
            <a:extLst>
              <a:ext uri="{FF2B5EF4-FFF2-40B4-BE49-F238E27FC236}">
                <a16:creationId xmlns:a16="http://schemas.microsoft.com/office/drawing/2014/main" id="{56F3E45E-CDC1-ED5F-5BB5-55DEC40E05D5}"/>
              </a:ext>
            </a:extLst>
          </p:cNvPr>
          <p:cNvSpPr>
            <a:spLocks noGrp="1"/>
          </p:cNvSpPr>
          <p:nvPr>
            <p:ph idx="1"/>
          </p:nvPr>
        </p:nvSpPr>
        <p:spPr>
          <a:xfrm>
            <a:off x="838200" y="1296538"/>
            <a:ext cx="10515600" cy="4880425"/>
          </a:xfrm>
        </p:spPr>
        <p:txBody>
          <a:bodyPr>
            <a:normAutofit/>
          </a:bodyPr>
          <a:lstStyle/>
          <a:p>
            <a:r>
              <a:rPr lang="en-IN" b="0" i="0" u="none" strike="noStrike" baseline="0" dirty="0">
                <a:solidFill>
                  <a:srgbClr val="000000"/>
                </a:solidFill>
                <a:latin typeface="Frutiger"/>
              </a:rPr>
              <a:t>Following image acquisition motion artefacts are corrected</a:t>
            </a:r>
          </a:p>
          <a:p>
            <a:endParaRPr lang="en-IN" b="0" i="0" u="none" strike="noStrike" baseline="0" dirty="0">
              <a:solidFill>
                <a:srgbClr val="000000"/>
              </a:solidFill>
              <a:latin typeface="Frutiger"/>
            </a:endParaRPr>
          </a:p>
          <a:p>
            <a:r>
              <a:rPr lang="en-IN" b="1" i="0" u="none" strike="noStrike" baseline="0" dirty="0">
                <a:solidFill>
                  <a:srgbClr val="000000"/>
                </a:solidFill>
                <a:latin typeface="Frutiger LT Std"/>
              </a:rPr>
              <a:t>Image Display </a:t>
            </a:r>
            <a:r>
              <a:rPr lang="en-US" b="0" i="0" u="none" strike="noStrike" baseline="0" dirty="0">
                <a:solidFill>
                  <a:srgbClr val="000000"/>
                </a:solidFill>
                <a:latin typeface="Frutiger"/>
              </a:rPr>
              <a:t>short-axis, vertical-long axis, and horizontal-long axis</a:t>
            </a:r>
          </a:p>
          <a:p>
            <a:endParaRPr lang="en-US" b="0" i="0" u="none" strike="noStrike" baseline="0" dirty="0">
              <a:solidFill>
                <a:srgbClr val="000000"/>
              </a:solidFill>
              <a:latin typeface="Frutiger"/>
            </a:endParaRPr>
          </a:p>
          <a:p>
            <a:r>
              <a:rPr lang="en-US" dirty="0">
                <a:solidFill>
                  <a:srgbClr val="000000"/>
                </a:solidFill>
                <a:latin typeface="Frutiger"/>
              </a:rPr>
              <a:t>Conventionally stress images on the top and rest images on </a:t>
            </a:r>
            <a:r>
              <a:rPr lang="en-US" dirty="0" err="1">
                <a:solidFill>
                  <a:srgbClr val="000000"/>
                </a:solidFill>
                <a:latin typeface="Frutiger"/>
              </a:rPr>
              <a:t>adjascent</a:t>
            </a:r>
            <a:r>
              <a:rPr lang="en-US" dirty="0">
                <a:solidFill>
                  <a:srgbClr val="000000"/>
                </a:solidFill>
                <a:latin typeface="Frutiger"/>
              </a:rPr>
              <a:t> row</a:t>
            </a:r>
          </a:p>
          <a:p>
            <a:pPr marL="0" indent="0">
              <a:buNone/>
            </a:pPr>
            <a:r>
              <a:rPr lang="en-US" b="0" i="0" u="none" strike="noStrike" baseline="0" dirty="0">
                <a:solidFill>
                  <a:srgbClr val="000000"/>
                </a:solidFill>
                <a:latin typeface="Frutiger"/>
              </a:rPr>
              <a:t> </a:t>
            </a:r>
          </a:p>
          <a:p>
            <a:endParaRPr lang="en-IN" sz="4000" dirty="0"/>
          </a:p>
        </p:txBody>
      </p:sp>
    </p:spTree>
    <p:extLst>
      <p:ext uri="{BB962C8B-B14F-4D97-AF65-F5344CB8AC3E}">
        <p14:creationId xmlns:p14="http://schemas.microsoft.com/office/powerpoint/2010/main" val="259024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73FA-A17B-6124-3EDC-FD95F74C0E03}"/>
              </a:ext>
            </a:extLst>
          </p:cNvPr>
          <p:cNvSpPr>
            <a:spLocks noGrp="1"/>
          </p:cNvSpPr>
          <p:nvPr>
            <p:ph type="title"/>
          </p:nvPr>
        </p:nvSpPr>
        <p:spPr/>
        <p:txBody>
          <a:bodyPr/>
          <a:lstStyle/>
          <a:p>
            <a:r>
              <a:rPr lang="en-IN" dirty="0"/>
              <a:t>                          </a:t>
            </a:r>
          </a:p>
        </p:txBody>
      </p:sp>
      <p:pic>
        <p:nvPicPr>
          <p:cNvPr id="5" name="Content Placeholder 4">
            <a:extLst>
              <a:ext uri="{FF2B5EF4-FFF2-40B4-BE49-F238E27FC236}">
                <a16:creationId xmlns:a16="http://schemas.microsoft.com/office/drawing/2014/main" id="{5585CBB4-EB68-5CA5-54EE-B8B881402A36}"/>
              </a:ext>
            </a:extLst>
          </p:cNvPr>
          <p:cNvPicPr>
            <a:picLocks noGrp="1" noChangeAspect="1"/>
          </p:cNvPicPr>
          <p:nvPr>
            <p:ph idx="1"/>
          </p:nvPr>
        </p:nvPicPr>
        <p:blipFill>
          <a:blip r:embed="rId2"/>
          <a:stretch>
            <a:fillRect/>
          </a:stretch>
        </p:blipFill>
        <p:spPr>
          <a:xfrm>
            <a:off x="2232905" y="68900"/>
            <a:ext cx="2789410" cy="1918011"/>
          </a:xfrm>
        </p:spPr>
      </p:pic>
      <p:pic>
        <p:nvPicPr>
          <p:cNvPr id="7" name="Picture 6">
            <a:extLst>
              <a:ext uri="{FF2B5EF4-FFF2-40B4-BE49-F238E27FC236}">
                <a16:creationId xmlns:a16="http://schemas.microsoft.com/office/drawing/2014/main" id="{61B92D1A-F981-67A7-83EA-8394AEB02151}"/>
              </a:ext>
            </a:extLst>
          </p:cNvPr>
          <p:cNvPicPr>
            <a:picLocks noChangeAspect="1"/>
          </p:cNvPicPr>
          <p:nvPr/>
        </p:nvPicPr>
        <p:blipFill>
          <a:blip r:embed="rId3"/>
          <a:stretch>
            <a:fillRect/>
          </a:stretch>
        </p:blipFill>
        <p:spPr>
          <a:xfrm>
            <a:off x="3627610" y="2135022"/>
            <a:ext cx="2789410" cy="2320394"/>
          </a:xfrm>
          <a:prstGeom prst="rect">
            <a:avLst/>
          </a:prstGeom>
        </p:spPr>
      </p:pic>
      <p:pic>
        <p:nvPicPr>
          <p:cNvPr id="9" name="Picture 8">
            <a:extLst>
              <a:ext uri="{FF2B5EF4-FFF2-40B4-BE49-F238E27FC236}">
                <a16:creationId xmlns:a16="http://schemas.microsoft.com/office/drawing/2014/main" id="{984C7145-5BE8-CC07-0725-CC5D2BD2BF13}"/>
              </a:ext>
            </a:extLst>
          </p:cNvPr>
          <p:cNvPicPr>
            <a:picLocks noChangeAspect="1"/>
          </p:cNvPicPr>
          <p:nvPr/>
        </p:nvPicPr>
        <p:blipFill>
          <a:blip r:embed="rId4"/>
          <a:stretch>
            <a:fillRect/>
          </a:stretch>
        </p:blipFill>
        <p:spPr>
          <a:xfrm>
            <a:off x="6952397" y="3925167"/>
            <a:ext cx="2789410" cy="2243115"/>
          </a:xfrm>
          <a:prstGeom prst="rect">
            <a:avLst/>
          </a:prstGeom>
        </p:spPr>
      </p:pic>
    </p:spTree>
    <p:extLst>
      <p:ext uri="{BB962C8B-B14F-4D97-AF65-F5344CB8AC3E}">
        <p14:creationId xmlns:p14="http://schemas.microsoft.com/office/powerpoint/2010/main" val="3822776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1D8D-6E39-6060-F6D9-65D9EAC97F10}"/>
              </a:ext>
            </a:extLst>
          </p:cNvPr>
          <p:cNvSpPr>
            <a:spLocks noGrp="1"/>
          </p:cNvSpPr>
          <p:nvPr>
            <p:ph type="title"/>
          </p:nvPr>
        </p:nvSpPr>
        <p:spPr>
          <a:xfrm>
            <a:off x="838200" y="365126"/>
            <a:ext cx="10515600" cy="931412"/>
          </a:xfrm>
        </p:spPr>
        <p:txBody>
          <a:bodyPr/>
          <a:lstStyle/>
          <a:p>
            <a:r>
              <a:rPr lang="en-IN" dirty="0"/>
              <a:t>Perfusion imaging interpretation</a:t>
            </a:r>
          </a:p>
        </p:txBody>
      </p:sp>
      <p:sp>
        <p:nvSpPr>
          <p:cNvPr id="3" name="Content Placeholder 2">
            <a:extLst>
              <a:ext uri="{FF2B5EF4-FFF2-40B4-BE49-F238E27FC236}">
                <a16:creationId xmlns:a16="http://schemas.microsoft.com/office/drawing/2014/main" id="{B80DB7DA-D406-91DA-439D-BDCBD22DA042}"/>
              </a:ext>
            </a:extLst>
          </p:cNvPr>
          <p:cNvSpPr>
            <a:spLocks noGrp="1"/>
          </p:cNvSpPr>
          <p:nvPr>
            <p:ph idx="1"/>
          </p:nvPr>
        </p:nvSpPr>
        <p:spPr>
          <a:xfrm>
            <a:off x="838200" y="1569493"/>
            <a:ext cx="10515600" cy="4607470"/>
          </a:xfrm>
        </p:spPr>
        <p:txBody>
          <a:bodyPr/>
          <a:lstStyle/>
          <a:p>
            <a:r>
              <a:rPr lang="en-US" sz="2400" b="0" i="0" u="none" strike="noStrike" baseline="0" dirty="0">
                <a:solidFill>
                  <a:srgbClr val="000000"/>
                </a:solidFill>
                <a:latin typeface="Frutiger"/>
              </a:rPr>
              <a:t>Interpretation is performed in a segmental fashion using a 17-segment heart model </a:t>
            </a:r>
          </a:p>
          <a:p>
            <a:r>
              <a:rPr lang="en-US" sz="2400" b="0" i="0" u="none" strike="noStrike" baseline="0" dirty="0">
                <a:solidFill>
                  <a:srgbClr val="000000"/>
                </a:solidFill>
                <a:latin typeface="Frutiger"/>
              </a:rPr>
              <a:t>0 = normal,</a:t>
            </a:r>
          </a:p>
          <a:p>
            <a:r>
              <a:rPr lang="en-US" sz="2400" b="0" i="0" u="none" strike="noStrike" baseline="0" dirty="0">
                <a:solidFill>
                  <a:srgbClr val="000000"/>
                </a:solidFill>
                <a:latin typeface="Frutiger"/>
              </a:rPr>
              <a:t>1 = mild,</a:t>
            </a:r>
          </a:p>
          <a:p>
            <a:r>
              <a:rPr lang="en-US" sz="2400" b="0" i="0" u="none" strike="noStrike" baseline="0" dirty="0">
                <a:solidFill>
                  <a:srgbClr val="000000"/>
                </a:solidFill>
                <a:latin typeface="Frutiger"/>
              </a:rPr>
              <a:t>2 = moderate,</a:t>
            </a:r>
          </a:p>
          <a:p>
            <a:r>
              <a:rPr lang="en-US" sz="2400" b="0" i="0" u="none" strike="noStrike" baseline="0" dirty="0">
                <a:solidFill>
                  <a:srgbClr val="000000"/>
                </a:solidFill>
                <a:latin typeface="Frutiger"/>
              </a:rPr>
              <a:t>3 = severe, and</a:t>
            </a:r>
          </a:p>
          <a:p>
            <a:r>
              <a:rPr lang="en-US" sz="2400" b="0" i="0" u="none" strike="noStrike" baseline="0" dirty="0">
                <a:solidFill>
                  <a:srgbClr val="000000"/>
                </a:solidFill>
                <a:latin typeface="Frutiger"/>
              </a:rPr>
              <a:t>4 = absent tracer uptake</a:t>
            </a:r>
          </a:p>
          <a:p>
            <a:r>
              <a:rPr lang="en-US" sz="2400" b="0" i="0" u="none" strike="noStrike" baseline="0" dirty="0">
                <a:solidFill>
                  <a:srgbClr val="000000"/>
                </a:solidFill>
                <a:latin typeface="Frutiger"/>
              </a:rPr>
              <a:t>summed stress score (SSS), summed rest score (SRS), and summed difference score (SDS) are calculated</a:t>
            </a:r>
          </a:p>
          <a:p>
            <a:endParaRPr lang="en-US" sz="1800" b="0" i="0" u="none" strike="noStrike" baseline="0" dirty="0">
              <a:solidFill>
                <a:srgbClr val="000000"/>
              </a:solidFill>
              <a:latin typeface="Frutiger"/>
            </a:endParaRPr>
          </a:p>
          <a:p>
            <a:endParaRPr lang="en-IN" dirty="0"/>
          </a:p>
        </p:txBody>
      </p:sp>
    </p:spTree>
    <p:extLst>
      <p:ext uri="{BB962C8B-B14F-4D97-AF65-F5344CB8AC3E}">
        <p14:creationId xmlns:p14="http://schemas.microsoft.com/office/powerpoint/2010/main" val="1238446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3978-4EBE-310D-537E-136F9DAE87F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BD7980B-7F77-C5BA-933A-8347108DB78F}"/>
              </a:ext>
            </a:extLst>
          </p:cNvPr>
          <p:cNvPicPr>
            <a:picLocks noGrp="1" noChangeAspect="1"/>
          </p:cNvPicPr>
          <p:nvPr>
            <p:ph idx="1"/>
          </p:nvPr>
        </p:nvPicPr>
        <p:blipFill>
          <a:blip r:embed="rId2"/>
          <a:stretch>
            <a:fillRect/>
          </a:stretch>
        </p:blipFill>
        <p:spPr>
          <a:xfrm>
            <a:off x="655094" y="699628"/>
            <a:ext cx="4859330" cy="4483786"/>
          </a:xfrm>
        </p:spPr>
      </p:pic>
      <p:pic>
        <p:nvPicPr>
          <p:cNvPr id="7" name="Picture 6">
            <a:extLst>
              <a:ext uri="{FF2B5EF4-FFF2-40B4-BE49-F238E27FC236}">
                <a16:creationId xmlns:a16="http://schemas.microsoft.com/office/drawing/2014/main" id="{57D37AE1-AF4F-8D39-408A-F5B4ADC40251}"/>
              </a:ext>
            </a:extLst>
          </p:cNvPr>
          <p:cNvPicPr>
            <a:picLocks noChangeAspect="1"/>
          </p:cNvPicPr>
          <p:nvPr/>
        </p:nvPicPr>
        <p:blipFill>
          <a:blip r:embed="rId3"/>
          <a:stretch>
            <a:fillRect/>
          </a:stretch>
        </p:blipFill>
        <p:spPr>
          <a:xfrm>
            <a:off x="5807905" y="868584"/>
            <a:ext cx="5233133" cy="4483787"/>
          </a:xfrm>
          <a:prstGeom prst="rect">
            <a:avLst/>
          </a:prstGeom>
        </p:spPr>
      </p:pic>
    </p:spTree>
    <p:extLst>
      <p:ext uri="{BB962C8B-B14F-4D97-AF65-F5344CB8AC3E}">
        <p14:creationId xmlns:p14="http://schemas.microsoft.com/office/powerpoint/2010/main" val="359248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8052-1472-8CDC-CCB4-3B93752B786E}"/>
              </a:ext>
            </a:extLst>
          </p:cNvPr>
          <p:cNvSpPr>
            <a:spLocks noGrp="1"/>
          </p:cNvSpPr>
          <p:nvPr>
            <p:ph type="title"/>
          </p:nvPr>
        </p:nvSpPr>
        <p:spPr/>
        <p:txBody>
          <a:bodyPr/>
          <a:lstStyle/>
          <a:p>
            <a:pPr algn="ctr"/>
            <a:r>
              <a:rPr lang="en-IN" b="1" dirty="0"/>
              <a:t>Polar map</a:t>
            </a:r>
          </a:p>
        </p:txBody>
      </p:sp>
      <p:pic>
        <p:nvPicPr>
          <p:cNvPr id="5" name="Content Placeholder 4">
            <a:extLst>
              <a:ext uri="{FF2B5EF4-FFF2-40B4-BE49-F238E27FC236}">
                <a16:creationId xmlns:a16="http://schemas.microsoft.com/office/drawing/2014/main" id="{A15CE89A-8517-9337-1F3E-4D6E9C81BF6D}"/>
              </a:ext>
            </a:extLst>
          </p:cNvPr>
          <p:cNvPicPr>
            <a:picLocks noGrp="1" noChangeAspect="1"/>
          </p:cNvPicPr>
          <p:nvPr>
            <p:ph idx="1"/>
          </p:nvPr>
        </p:nvPicPr>
        <p:blipFill>
          <a:blip r:embed="rId3"/>
          <a:stretch>
            <a:fillRect/>
          </a:stretch>
        </p:blipFill>
        <p:spPr>
          <a:xfrm>
            <a:off x="3657600" y="1408116"/>
            <a:ext cx="4271749" cy="5084759"/>
          </a:xfrm>
        </p:spPr>
      </p:pic>
    </p:spTree>
    <p:extLst>
      <p:ext uri="{BB962C8B-B14F-4D97-AF65-F5344CB8AC3E}">
        <p14:creationId xmlns:p14="http://schemas.microsoft.com/office/powerpoint/2010/main" val="489302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14EB-4121-EA2F-B6A9-F459AF6933B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BF13CC8B-7B38-B4AB-6C25-F41F67652C4D}"/>
              </a:ext>
            </a:extLst>
          </p:cNvPr>
          <p:cNvPicPr>
            <a:picLocks noGrp="1" noChangeAspect="1"/>
          </p:cNvPicPr>
          <p:nvPr>
            <p:ph idx="1"/>
          </p:nvPr>
        </p:nvPicPr>
        <p:blipFill>
          <a:blip r:embed="rId3"/>
          <a:stretch>
            <a:fillRect/>
          </a:stretch>
        </p:blipFill>
        <p:spPr>
          <a:xfrm>
            <a:off x="0" y="0"/>
            <a:ext cx="11955439" cy="6792536"/>
          </a:xfrm>
        </p:spPr>
      </p:pic>
    </p:spTree>
    <p:extLst>
      <p:ext uri="{BB962C8B-B14F-4D97-AF65-F5344CB8AC3E}">
        <p14:creationId xmlns:p14="http://schemas.microsoft.com/office/powerpoint/2010/main" val="2057252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DA10-2894-5C77-38A0-3FC720860EAF}"/>
              </a:ext>
            </a:extLst>
          </p:cNvPr>
          <p:cNvSpPr>
            <a:spLocks noGrp="1"/>
          </p:cNvSpPr>
          <p:nvPr>
            <p:ph type="title"/>
          </p:nvPr>
        </p:nvSpPr>
        <p:spPr/>
        <p:txBody>
          <a:bodyPr/>
          <a:lstStyle/>
          <a:p>
            <a:r>
              <a:rPr lang="en-IN" dirty="0"/>
              <a:t>Apical thinning</a:t>
            </a:r>
          </a:p>
        </p:txBody>
      </p:sp>
      <p:sp>
        <p:nvSpPr>
          <p:cNvPr id="3" name="Content Placeholder 2">
            <a:extLst>
              <a:ext uri="{FF2B5EF4-FFF2-40B4-BE49-F238E27FC236}">
                <a16:creationId xmlns:a16="http://schemas.microsoft.com/office/drawing/2014/main" id="{C5E38AA5-53D8-B680-F88B-98EC08CFE84F}"/>
              </a:ext>
            </a:extLst>
          </p:cNvPr>
          <p:cNvSpPr>
            <a:spLocks noGrp="1"/>
          </p:cNvSpPr>
          <p:nvPr>
            <p:ph idx="1"/>
          </p:nvPr>
        </p:nvSpPr>
        <p:spPr/>
        <p:txBody>
          <a:bodyPr/>
          <a:lstStyle/>
          <a:p>
            <a:r>
              <a:rPr lang="en-US" b="0" i="0" dirty="0">
                <a:solidFill>
                  <a:srgbClr val="202124"/>
                </a:solidFill>
                <a:effectLst/>
                <a:latin typeface="arial" panose="020B0604020202020204" pitchFamily="34" charset="0"/>
              </a:rPr>
              <a:t> </a:t>
            </a:r>
            <a:r>
              <a:rPr lang="en-US" sz="2400" b="0" i="0" dirty="0">
                <a:solidFill>
                  <a:srgbClr val="202124"/>
                </a:solidFill>
                <a:effectLst/>
                <a:latin typeface="arial" panose="020B0604020202020204" pitchFamily="34" charset="0"/>
              </a:rPr>
              <a:t>Apical thinning is a well-known phenomenon in myocardial perfusion SPECT, often attributed to </a:t>
            </a:r>
            <a:r>
              <a:rPr lang="en-US" sz="2400" b="1" i="0" dirty="0">
                <a:solidFill>
                  <a:srgbClr val="202124"/>
                </a:solidFill>
                <a:effectLst/>
                <a:latin typeface="arial" panose="020B0604020202020204" pitchFamily="34" charset="0"/>
              </a:rPr>
              <a:t>reduced myocardial thickness at the apex of the left ventricle</a:t>
            </a:r>
            <a:r>
              <a:rPr lang="en-US" sz="2400" b="0" i="0" dirty="0">
                <a:solidFill>
                  <a:srgbClr val="202124"/>
                </a:solidFill>
                <a:effectLst/>
                <a:latin typeface="arial" panose="020B0604020202020204" pitchFamily="34" charset="0"/>
              </a:rPr>
              <a:t>. Attenuation correction processing appears to exaggerate this effect.</a:t>
            </a:r>
          </a:p>
          <a:p>
            <a:endParaRPr lang="en-IN" dirty="0"/>
          </a:p>
        </p:txBody>
      </p:sp>
      <p:pic>
        <p:nvPicPr>
          <p:cNvPr id="5" name="Picture 4">
            <a:extLst>
              <a:ext uri="{FF2B5EF4-FFF2-40B4-BE49-F238E27FC236}">
                <a16:creationId xmlns:a16="http://schemas.microsoft.com/office/drawing/2014/main" id="{DC11248A-C11B-AA51-DAFE-51C84BC4D410}"/>
              </a:ext>
            </a:extLst>
          </p:cNvPr>
          <p:cNvPicPr>
            <a:picLocks noChangeAspect="1"/>
          </p:cNvPicPr>
          <p:nvPr/>
        </p:nvPicPr>
        <p:blipFill>
          <a:blip r:embed="rId2"/>
          <a:stretch>
            <a:fillRect/>
          </a:stretch>
        </p:blipFill>
        <p:spPr>
          <a:xfrm>
            <a:off x="3452634" y="3509393"/>
            <a:ext cx="6667402" cy="2802507"/>
          </a:xfrm>
          <a:prstGeom prst="rect">
            <a:avLst/>
          </a:prstGeom>
        </p:spPr>
      </p:pic>
    </p:spTree>
    <p:extLst>
      <p:ext uri="{BB962C8B-B14F-4D97-AF65-F5344CB8AC3E}">
        <p14:creationId xmlns:p14="http://schemas.microsoft.com/office/powerpoint/2010/main" val="1608720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08BD-2DDC-506D-F866-67940545DE3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8D88FDE-1FD1-8593-6ABC-BAC74BB146A0}"/>
              </a:ext>
            </a:extLst>
          </p:cNvPr>
          <p:cNvSpPr>
            <a:spLocks noGrp="1"/>
          </p:cNvSpPr>
          <p:nvPr>
            <p:ph idx="1"/>
          </p:nvPr>
        </p:nvSpPr>
        <p:spPr/>
        <p:txBody>
          <a:bodyPr/>
          <a:lstStyle/>
          <a:p>
            <a:r>
              <a:rPr lang="en-US" sz="2400" b="0" i="0" u="none" strike="noStrike" baseline="0" dirty="0">
                <a:solidFill>
                  <a:srgbClr val="000000"/>
                </a:solidFill>
                <a:latin typeface="Frutiger"/>
              </a:rPr>
              <a:t>fixed basal lateral perfusion defect with normal wall motion on 13N-ammonia PET/CT </a:t>
            </a:r>
          </a:p>
          <a:p>
            <a:endParaRPr lang="en-US" sz="2400" dirty="0">
              <a:solidFill>
                <a:srgbClr val="000000"/>
              </a:solidFill>
              <a:latin typeface="Frutiger"/>
            </a:endParaRPr>
          </a:p>
          <a:p>
            <a:r>
              <a:rPr lang="en-US" sz="2400" b="0" i="0" u="none" strike="noStrike" baseline="0" dirty="0">
                <a:solidFill>
                  <a:srgbClr val="000000"/>
                </a:solidFill>
                <a:latin typeface="Frutiger"/>
              </a:rPr>
              <a:t>differential diagnosis of </a:t>
            </a:r>
            <a:r>
              <a:rPr lang="en-US" sz="2400" b="1" i="0" u="none" strike="noStrike" baseline="0" dirty="0">
                <a:solidFill>
                  <a:srgbClr val="000000"/>
                </a:solidFill>
                <a:latin typeface="Frutiger"/>
              </a:rPr>
              <a:t>a fixed perfusion defect</a:t>
            </a:r>
            <a:r>
              <a:rPr lang="en-US" sz="2400" b="0" i="0" u="none" strike="noStrike" baseline="0" dirty="0">
                <a:solidFill>
                  <a:srgbClr val="000000"/>
                </a:solidFill>
                <a:latin typeface="Frutiger"/>
              </a:rPr>
              <a:t> includes </a:t>
            </a:r>
            <a:r>
              <a:rPr lang="en-US" sz="2400" b="1" i="0" u="none" strike="noStrike" baseline="0" dirty="0">
                <a:solidFill>
                  <a:srgbClr val="000000"/>
                </a:solidFill>
                <a:latin typeface="Frutiger"/>
              </a:rPr>
              <a:t>artifact</a:t>
            </a:r>
            <a:r>
              <a:rPr lang="en-US" sz="2400" b="0" i="0" u="none" strike="noStrike" baseline="0" dirty="0">
                <a:solidFill>
                  <a:srgbClr val="000000"/>
                </a:solidFill>
                <a:latin typeface="Frutiger"/>
              </a:rPr>
              <a:t> (if wall motion is normal) or real defect (if wall motion is abnormal) </a:t>
            </a:r>
          </a:p>
          <a:p>
            <a:endParaRPr lang="en-US" sz="2400" b="0" i="0" u="none" strike="noStrike" baseline="0" dirty="0">
              <a:solidFill>
                <a:srgbClr val="000000"/>
              </a:solidFill>
              <a:latin typeface="Frutiger"/>
            </a:endParaRPr>
          </a:p>
          <a:p>
            <a:endParaRPr lang="en-IN" dirty="0"/>
          </a:p>
        </p:txBody>
      </p:sp>
    </p:spTree>
    <p:extLst>
      <p:ext uri="{BB962C8B-B14F-4D97-AF65-F5344CB8AC3E}">
        <p14:creationId xmlns:p14="http://schemas.microsoft.com/office/powerpoint/2010/main" val="3549987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89EB-B1C4-91E1-62F2-5C7325048B17}"/>
              </a:ext>
            </a:extLst>
          </p:cNvPr>
          <p:cNvSpPr>
            <a:spLocks noGrp="1"/>
          </p:cNvSpPr>
          <p:nvPr>
            <p:ph type="title"/>
          </p:nvPr>
        </p:nvSpPr>
        <p:spPr>
          <a:xfrm>
            <a:off x="838200" y="365125"/>
            <a:ext cx="10515600" cy="574675"/>
          </a:xfrm>
        </p:spPr>
        <p:txBody>
          <a:bodyPr>
            <a:normAutofit/>
          </a:bodyPr>
          <a:lstStyle/>
          <a:p>
            <a:pPr algn="ctr"/>
            <a:r>
              <a:rPr lang="en-IN" sz="2800" b="0" i="0" u="none" strike="noStrike" baseline="0" dirty="0">
                <a:solidFill>
                  <a:srgbClr val="000000"/>
                </a:solidFill>
                <a:latin typeface="Frutiger"/>
              </a:rPr>
              <a:t>High-risk features of MPI </a:t>
            </a:r>
            <a:endParaRPr lang="en-IN" sz="6000" dirty="0"/>
          </a:p>
        </p:txBody>
      </p:sp>
      <p:sp>
        <p:nvSpPr>
          <p:cNvPr id="4" name="Content Placeholder 3">
            <a:extLst>
              <a:ext uri="{FF2B5EF4-FFF2-40B4-BE49-F238E27FC236}">
                <a16:creationId xmlns:a16="http://schemas.microsoft.com/office/drawing/2014/main" id="{2CA46699-BDF1-8B2B-06DF-CC4752FD4816}"/>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1674AF93-EED0-E20B-02DF-89AB9343EFAC}"/>
              </a:ext>
            </a:extLst>
          </p:cNvPr>
          <p:cNvPicPr>
            <a:picLocks noChangeAspect="1"/>
          </p:cNvPicPr>
          <p:nvPr/>
        </p:nvPicPr>
        <p:blipFill>
          <a:blip r:embed="rId2"/>
          <a:stretch>
            <a:fillRect/>
          </a:stretch>
        </p:blipFill>
        <p:spPr>
          <a:xfrm>
            <a:off x="522437" y="1993106"/>
            <a:ext cx="10716587" cy="4016375"/>
          </a:xfrm>
          <a:prstGeom prst="rect">
            <a:avLst/>
          </a:prstGeom>
        </p:spPr>
      </p:pic>
    </p:spTree>
    <p:extLst>
      <p:ext uri="{BB962C8B-B14F-4D97-AF65-F5344CB8AC3E}">
        <p14:creationId xmlns:p14="http://schemas.microsoft.com/office/powerpoint/2010/main" val="842765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38A9-186F-9D75-38F6-5069EC9AC3F7}"/>
              </a:ext>
            </a:extLst>
          </p:cNvPr>
          <p:cNvSpPr>
            <a:spLocks noGrp="1"/>
          </p:cNvSpPr>
          <p:nvPr>
            <p:ph type="title"/>
          </p:nvPr>
        </p:nvSpPr>
        <p:spPr>
          <a:xfrm>
            <a:off x="838200" y="365125"/>
            <a:ext cx="10515600" cy="658457"/>
          </a:xfrm>
        </p:spPr>
        <p:txBody>
          <a:bodyPr>
            <a:normAutofit/>
          </a:bodyPr>
          <a:lstStyle/>
          <a:p>
            <a:pPr algn="ctr"/>
            <a:r>
              <a:rPr lang="en-IN" sz="2800" b="1" i="0" u="none" strike="noStrike" baseline="0" dirty="0">
                <a:latin typeface="Frutiger"/>
              </a:rPr>
              <a:t>PET Viability Imaging Interpretation </a:t>
            </a:r>
            <a:endParaRPr lang="en-IN" sz="6000" b="1" dirty="0"/>
          </a:p>
        </p:txBody>
      </p:sp>
      <p:sp>
        <p:nvSpPr>
          <p:cNvPr id="3" name="Content Placeholder 2">
            <a:extLst>
              <a:ext uri="{FF2B5EF4-FFF2-40B4-BE49-F238E27FC236}">
                <a16:creationId xmlns:a16="http://schemas.microsoft.com/office/drawing/2014/main" id="{C93A7A07-DC27-BDDD-DC9D-677F2D223799}"/>
              </a:ext>
            </a:extLst>
          </p:cNvPr>
          <p:cNvSpPr>
            <a:spLocks noGrp="1"/>
          </p:cNvSpPr>
          <p:nvPr>
            <p:ph idx="1"/>
          </p:nvPr>
        </p:nvSpPr>
        <p:spPr>
          <a:xfrm>
            <a:off x="838200" y="1132764"/>
            <a:ext cx="10515600" cy="5044199"/>
          </a:xfrm>
        </p:spPr>
        <p:txBody>
          <a:bodyPr>
            <a:normAutofit/>
          </a:bodyPr>
          <a:lstStyle/>
          <a:p>
            <a:r>
              <a:rPr lang="en-US" sz="2400" b="1" i="0" u="none" strike="noStrike" baseline="0" dirty="0">
                <a:solidFill>
                  <a:srgbClr val="000000"/>
                </a:solidFill>
                <a:latin typeface="Frutiger"/>
              </a:rPr>
              <a:t>mismatch</a:t>
            </a:r>
          </a:p>
          <a:p>
            <a:r>
              <a:rPr lang="en-US" sz="2400" b="0" i="0" u="none" strike="noStrike" baseline="0" dirty="0">
                <a:solidFill>
                  <a:srgbClr val="000000"/>
                </a:solidFill>
                <a:latin typeface="Frutiger"/>
              </a:rPr>
              <a:t> </a:t>
            </a:r>
            <a:r>
              <a:rPr lang="en-US" sz="2400" b="1" i="0" u="none" strike="noStrike" baseline="0" dirty="0">
                <a:solidFill>
                  <a:srgbClr val="000000"/>
                </a:solidFill>
                <a:latin typeface="Frutiger"/>
              </a:rPr>
              <a:t>match</a:t>
            </a:r>
          </a:p>
          <a:p>
            <a:r>
              <a:rPr lang="en-US" sz="2400" b="0" i="0" u="none" strike="noStrike" baseline="0" dirty="0">
                <a:solidFill>
                  <a:srgbClr val="000000"/>
                </a:solidFill>
                <a:latin typeface="Frutiger"/>
              </a:rPr>
              <a:t> perfusion-metabolism </a:t>
            </a:r>
            <a:r>
              <a:rPr lang="en-US" sz="2400" b="1" i="0" u="none" strike="noStrike" baseline="0" dirty="0">
                <a:solidFill>
                  <a:srgbClr val="000000"/>
                </a:solidFill>
                <a:latin typeface="Frutiger"/>
              </a:rPr>
              <a:t>partial match</a:t>
            </a:r>
            <a:r>
              <a:rPr lang="en-US" sz="2400" b="0" i="0" u="none" strike="noStrike" baseline="0" dirty="0">
                <a:solidFill>
                  <a:srgbClr val="000000"/>
                </a:solidFill>
                <a:latin typeface="Frutiger"/>
              </a:rPr>
              <a:t>. </a:t>
            </a:r>
          </a:p>
          <a:p>
            <a:endParaRPr lang="en-US" sz="2400" b="0" i="0" u="none" strike="noStrike" baseline="0" dirty="0">
              <a:solidFill>
                <a:srgbClr val="000000"/>
              </a:solidFill>
              <a:latin typeface="Frutiger"/>
            </a:endParaRPr>
          </a:p>
          <a:p>
            <a:r>
              <a:rPr lang="en-US" sz="2400" b="0" i="0" u="none" strike="noStrike" baseline="0" dirty="0">
                <a:solidFill>
                  <a:srgbClr val="000000"/>
                </a:solidFill>
                <a:latin typeface="Frutiger"/>
              </a:rPr>
              <a:t>Resting counts are normalized to peak counts and expressed as percentage of peak activity </a:t>
            </a:r>
          </a:p>
          <a:p>
            <a:r>
              <a:rPr lang="en-US" sz="2400" b="0" i="0" u="none" strike="noStrike" baseline="0" dirty="0">
                <a:solidFill>
                  <a:srgbClr val="000000"/>
                </a:solidFill>
                <a:latin typeface="Frutiger"/>
              </a:rPr>
              <a:t>Myocardial segments with </a:t>
            </a:r>
            <a:r>
              <a:rPr lang="en-US" sz="2400" b="0" i="0" u="none" strike="noStrike" baseline="0" dirty="0">
                <a:solidFill>
                  <a:srgbClr val="FF0000"/>
                </a:solidFill>
                <a:latin typeface="Frutiger"/>
              </a:rPr>
              <a:t>&gt;60% peak </a:t>
            </a:r>
            <a:r>
              <a:rPr lang="en-US" sz="2400" b="0" i="0" u="none" strike="noStrike" baseline="0" dirty="0">
                <a:solidFill>
                  <a:srgbClr val="000000"/>
                </a:solidFill>
                <a:latin typeface="Frutiger"/>
              </a:rPr>
              <a:t>activity of perfusion tracer are considered viable, those with </a:t>
            </a:r>
            <a:r>
              <a:rPr lang="en-US" sz="2400" b="0" i="0" u="none" strike="noStrike" baseline="0" dirty="0">
                <a:solidFill>
                  <a:srgbClr val="FF0000"/>
                </a:solidFill>
                <a:latin typeface="Frutiger"/>
              </a:rPr>
              <a:t>&lt;40% peak </a:t>
            </a:r>
            <a:r>
              <a:rPr lang="en-US" sz="2400" b="0" i="0" u="none" strike="noStrike" baseline="0" dirty="0">
                <a:solidFill>
                  <a:srgbClr val="000000"/>
                </a:solidFill>
                <a:latin typeface="Frutiger"/>
              </a:rPr>
              <a:t>activity are considered nonviable, and those with </a:t>
            </a:r>
            <a:r>
              <a:rPr lang="en-US" sz="2400" b="0" i="0" u="none" strike="noStrike" baseline="0" dirty="0">
                <a:solidFill>
                  <a:srgbClr val="FF0000"/>
                </a:solidFill>
                <a:latin typeface="Frutiger"/>
              </a:rPr>
              <a:t>40% to 60% </a:t>
            </a:r>
            <a:r>
              <a:rPr lang="en-US" sz="2400" b="0" i="0" u="none" strike="noStrike" baseline="0" dirty="0">
                <a:solidFill>
                  <a:srgbClr val="000000"/>
                </a:solidFill>
                <a:latin typeface="Frutiger"/>
              </a:rPr>
              <a:t>of peak activity are further evaluated for myocardial viability </a:t>
            </a:r>
          </a:p>
        </p:txBody>
      </p:sp>
    </p:spTree>
    <p:extLst>
      <p:ext uri="{BB962C8B-B14F-4D97-AF65-F5344CB8AC3E}">
        <p14:creationId xmlns:p14="http://schemas.microsoft.com/office/powerpoint/2010/main" val="195417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8E7F-F01C-5498-39CD-ED466ED076ED}"/>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1422B237-9E35-0F47-2116-F9A1CE123B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117" y="130717"/>
            <a:ext cx="8831766" cy="6596566"/>
          </a:xfrm>
        </p:spPr>
      </p:pic>
    </p:spTree>
    <p:extLst>
      <p:ext uri="{BB962C8B-B14F-4D97-AF65-F5344CB8AC3E}">
        <p14:creationId xmlns:p14="http://schemas.microsoft.com/office/powerpoint/2010/main" val="2863384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423C-CD64-9CB0-BC22-E7A4C59291F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F614FA94-36B6-FF04-BB7D-F6440CB4CDC5}"/>
              </a:ext>
            </a:extLst>
          </p:cNvPr>
          <p:cNvPicPr>
            <a:picLocks noGrp="1" noChangeAspect="1"/>
          </p:cNvPicPr>
          <p:nvPr>
            <p:ph idx="1"/>
          </p:nvPr>
        </p:nvPicPr>
        <p:blipFill>
          <a:blip r:embed="rId3"/>
          <a:stretch>
            <a:fillRect/>
          </a:stretch>
        </p:blipFill>
        <p:spPr>
          <a:xfrm>
            <a:off x="1296537" y="-24888"/>
            <a:ext cx="8038532" cy="6743377"/>
          </a:xfrm>
        </p:spPr>
      </p:pic>
    </p:spTree>
    <p:extLst>
      <p:ext uri="{BB962C8B-B14F-4D97-AF65-F5344CB8AC3E}">
        <p14:creationId xmlns:p14="http://schemas.microsoft.com/office/powerpoint/2010/main" val="3377915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349B-5C81-BC9D-A027-BCE3F6AA4C4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5C35541-03E8-64C8-67FA-22DA5803428D}"/>
              </a:ext>
            </a:extLst>
          </p:cNvPr>
          <p:cNvSpPr>
            <a:spLocks noGrp="1"/>
          </p:cNvSpPr>
          <p:nvPr>
            <p:ph idx="1"/>
          </p:nvPr>
        </p:nvSpPr>
        <p:spPr/>
        <p:txBody>
          <a:bodyPr>
            <a:normAutofit/>
          </a:bodyPr>
          <a:lstStyle/>
          <a:p>
            <a:r>
              <a:rPr lang="en-IN" sz="2400" b="1" i="0" u="none" strike="noStrike" baseline="0" dirty="0">
                <a:solidFill>
                  <a:srgbClr val="000000"/>
                </a:solidFill>
                <a:latin typeface="Frutiger"/>
              </a:rPr>
              <a:t>Hot-spot images </a:t>
            </a:r>
            <a:r>
              <a:rPr lang="en-IN" sz="2400" dirty="0">
                <a:solidFill>
                  <a:srgbClr val="000000"/>
                </a:solidFill>
                <a:latin typeface="Frutiger"/>
              </a:rPr>
              <a:t>seen in </a:t>
            </a:r>
            <a:r>
              <a:rPr lang="en-IN" sz="2400" b="0" i="0" u="none" strike="noStrike" baseline="0" dirty="0">
                <a:solidFill>
                  <a:srgbClr val="000000"/>
                </a:solidFill>
                <a:latin typeface="Frutiger"/>
              </a:rPr>
              <a:t>sarcoidosis, amyloidosis, and infective endocarditis</a:t>
            </a:r>
          </a:p>
          <a:p>
            <a:r>
              <a:rPr lang="en-IN" sz="2400" b="0" i="0" u="none" strike="noStrike" baseline="0" dirty="0">
                <a:solidFill>
                  <a:srgbClr val="000000"/>
                </a:solidFill>
                <a:latin typeface="Frutiger"/>
              </a:rPr>
              <a:t> are quantified </a:t>
            </a:r>
            <a:r>
              <a:rPr lang="en-IN" sz="2400" dirty="0">
                <a:solidFill>
                  <a:srgbClr val="000000"/>
                </a:solidFill>
                <a:latin typeface="Frutiger"/>
              </a:rPr>
              <a:t>using</a:t>
            </a:r>
            <a:r>
              <a:rPr lang="en-IN" sz="2400" b="0" i="0" u="none" strike="noStrike" baseline="0" dirty="0">
                <a:solidFill>
                  <a:srgbClr val="000000"/>
                </a:solidFill>
                <a:latin typeface="Frutiger"/>
              </a:rPr>
              <a:t> ratio (myocardium to rib uptake in amyloidosis and myocardium to blood activity in sarcoidosis), </a:t>
            </a:r>
            <a:endParaRPr lang="en-IN" sz="3600" dirty="0"/>
          </a:p>
        </p:txBody>
      </p:sp>
    </p:spTree>
    <p:extLst>
      <p:ext uri="{BB962C8B-B14F-4D97-AF65-F5344CB8AC3E}">
        <p14:creationId xmlns:p14="http://schemas.microsoft.com/office/powerpoint/2010/main" val="4210824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E222-2C0C-E4B7-935C-5FD937205E7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DEC4944-AC03-B72C-9089-F762C150675E}"/>
              </a:ext>
            </a:extLst>
          </p:cNvPr>
          <p:cNvPicPr>
            <a:picLocks noGrp="1" noChangeAspect="1"/>
          </p:cNvPicPr>
          <p:nvPr>
            <p:ph idx="1"/>
          </p:nvPr>
        </p:nvPicPr>
        <p:blipFill>
          <a:blip r:embed="rId3"/>
          <a:stretch>
            <a:fillRect/>
          </a:stretch>
        </p:blipFill>
        <p:spPr>
          <a:xfrm>
            <a:off x="9331" y="232011"/>
            <a:ext cx="12182669" cy="6441744"/>
          </a:xfrm>
        </p:spPr>
      </p:pic>
    </p:spTree>
    <p:extLst>
      <p:ext uri="{BB962C8B-B14F-4D97-AF65-F5344CB8AC3E}">
        <p14:creationId xmlns:p14="http://schemas.microsoft.com/office/powerpoint/2010/main" val="3288819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7C6F-FCBD-D8AB-638D-61DCBDC58D07}"/>
              </a:ext>
            </a:extLst>
          </p:cNvPr>
          <p:cNvSpPr>
            <a:spLocks noGrp="1"/>
          </p:cNvSpPr>
          <p:nvPr>
            <p:ph type="title"/>
          </p:nvPr>
        </p:nvSpPr>
        <p:spPr>
          <a:xfrm>
            <a:off x="838200" y="365125"/>
            <a:ext cx="10515600" cy="794935"/>
          </a:xfrm>
        </p:spPr>
        <p:txBody>
          <a:bodyPr>
            <a:normAutofit/>
          </a:bodyPr>
          <a:lstStyle/>
          <a:p>
            <a:r>
              <a:rPr lang="en-IN" sz="2800" b="1" i="0" u="none" strike="noStrike" baseline="0" dirty="0">
                <a:solidFill>
                  <a:srgbClr val="000000"/>
                </a:solidFill>
                <a:latin typeface="Frutiger LT Std"/>
              </a:rPr>
              <a:t>Photon Attenuation and Attenuation Correction </a:t>
            </a:r>
            <a:endParaRPr lang="en-IN" sz="6000" dirty="0"/>
          </a:p>
        </p:txBody>
      </p:sp>
      <p:sp>
        <p:nvSpPr>
          <p:cNvPr id="3" name="Content Placeholder 2">
            <a:extLst>
              <a:ext uri="{FF2B5EF4-FFF2-40B4-BE49-F238E27FC236}">
                <a16:creationId xmlns:a16="http://schemas.microsoft.com/office/drawing/2014/main" id="{A54CB9BA-4D3E-A764-BF2C-0DBA7CB122C9}"/>
              </a:ext>
            </a:extLst>
          </p:cNvPr>
          <p:cNvSpPr>
            <a:spLocks noGrp="1"/>
          </p:cNvSpPr>
          <p:nvPr>
            <p:ph idx="1"/>
          </p:nvPr>
        </p:nvSpPr>
        <p:spPr>
          <a:xfrm>
            <a:off x="838200" y="1160060"/>
            <a:ext cx="10515600" cy="5016903"/>
          </a:xfrm>
        </p:spPr>
        <p:txBody>
          <a:bodyPr>
            <a:normAutofit/>
          </a:bodyPr>
          <a:lstStyle/>
          <a:p>
            <a:r>
              <a:rPr lang="en-US" b="0" i="0" u="none" strike="noStrike" baseline="0" dirty="0">
                <a:solidFill>
                  <a:srgbClr val="000000"/>
                </a:solidFill>
                <a:latin typeface="Frutiger"/>
              </a:rPr>
              <a:t>photons emitted by the heart may be attenuated (stopped by soft tissue) or scattered before they reach the detectors  </a:t>
            </a:r>
            <a:r>
              <a:rPr lang="en-US" b="0" i="0" u="none" strike="noStrike" baseline="0" dirty="0" err="1">
                <a:solidFill>
                  <a:srgbClr val="000000"/>
                </a:solidFill>
                <a:latin typeface="Frutiger"/>
              </a:rPr>
              <a:t>eg</a:t>
            </a:r>
            <a:r>
              <a:rPr lang="en-US" b="0" i="0" u="none" strike="noStrike" baseline="0" dirty="0">
                <a:solidFill>
                  <a:srgbClr val="000000"/>
                </a:solidFill>
                <a:latin typeface="Frutiger"/>
              </a:rPr>
              <a:t> soft tissue</a:t>
            </a:r>
          </a:p>
          <a:p>
            <a:r>
              <a:rPr lang="en-IN" b="0" i="0" u="none" strike="noStrike" baseline="0" dirty="0">
                <a:solidFill>
                  <a:srgbClr val="000000"/>
                </a:solidFill>
                <a:latin typeface="Frutiger"/>
              </a:rPr>
              <a:t>prominent in obese patients </a:t>
            </a:r>
            <a:endParaRPr lang="en-US" dirty="0">
              <a:solidFill>
                <a:srgbClr val="000000"/>
              </a:solidFill>
              <a:latin typeface="Frutiger"/>
            </a:endParaRPr>
          </a:p>
          <a:p>
            <a:r>
              <a:rPr lang="en-US" b="0" i="0" u="none" strike="noStrike" baseline="0" dirty="0">
                <a:solidFill>
                  <a:srgbClr val="000000"/>
                </a:solidFill>
                <a:latin typeface="Frutiger"/>
              </a:rPr>
              <a:t>large chest size, and in those who are unable to raise their left arm for MPI </a:t>
            </a:r>
          </a:p>
          <a:p>
            <a:r>
              <a:rPr lang="en-US" b="0" i="0" u="none" strike="noStrike" baseline="0" dirty="0">
                <a:solidFill>
                  <a:srgbClr val="000000"/>
                </a:solidFill>
                <a:latin typeface="Frutiger"/>
              </a:rPr>
              <a:t>AW  attenuation in women from overlying breast tissue </a:t>
            </a:r>
          </a:p>
          <a:p>
            <a:r>
              <a:rPr lang="en-US" dirty="0">
                <a:solidFill>
                  <a:srgbClr val="000000"/>
                </a:solidFill>
                <a:latin typeface="Frutiger"/>
              </a:rPr>
              <a:t>IW </a:t>
            </a:r>
            <a:r>
              <a:rPr lang="en-US" b="0" i="0" u="none" strike="noStrike" baseline="0" dirty="0">
                <a:solidFill>
                  <a:srgbClr val="000000"/>
                </a:solidFill>
                <a:latin typeface="Frutiger"/>
              </a:rPr>
              <a:t>attenuation in men - diaphragmatic muscle are common sources of attenuation artifacts </a:t>
            </a:r>
          </a:p>
          <a:p>
            <a:endParaRPr lang="en-IN" sz="4000" dirty="0"/>
          </a:p>
        </p:txBody>
      </p:sp>
    </p:spTree>
    <p:extLst>
      <p:ext uri="{BB962C8B-B14F-4D97-AF65-F5344CB8AC3E}">
        <p14:creationId xmlns:p14="http://schemas.microsoft.com/office/powerpoint/2010/main" val="2086643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C810-A657-2C19-54C8-0F41C5970910}"/>
              </a:ext>
            </a:extLst>
          </p:cNvPr>
          <p:cNvSpPr>
            <a:spLocks noGrp="1"/>
          </p:cNvSpPr>
          <p:nvPr>
            <p:ph type="title"/>
          </p:nvPr>
        </p:nvSpPr>
        <p:spPr>
          <a:xfrm>
            <a:off x="838200" y="365126"/>
            <a:ext cx="10515600" cy="315912"/>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1E603669-4E45-3CDA-8E58-232F7074E9C1}"/>
              </a:ext>
            </a:extLst>
          </p:cNvPr>
          <p:cNvSpPr>
            <a:spLocks noGrp="1"/>
          </p:cNvSpPr>
          <p:nvPr>
            <p:ph idx="1"/>
          </p:nvPr>
        </p:nvSpPr>
        <p:spPr>
          <a:xfrm>
            <a:off x="838200" y="1130300"/>
            <a:ext cx="10515600" cy="5046663"/>
          </a:xfrm>
        </p:spPr>
        <p:txBody>
          <a:bodyPr/>
          <a:lstStyle/>
          <a:p>
            <a:r>
              <a:rPr lang="en-US" sz="2400" b="0" i="0" u="none" strike="noStrike" baseline="0" dirty="0" err="1">
                <a:solidFill>
                  <a:srgbClr val="000000"/>
                </a:solidFill>
                <a:latin typeface="Frutiger"/>
              </a:rPr>
              <a:t>multiposition</a:t>
            </a:r>
            <a:r>
              <a:rPr lang="en-US" sz="2400" b="0" i="0" u="none" strike="noStrike" baseline="0" dirty="0">
                <a:solidFill>
                  <a:srgbClr val="000000"/>
                </a:solidFill>
                <a:latin typeface="Frutiger"/>
              </a:rPr>
              <a:t> imaging, ECG-gated SPECT imaging, or radionuclide or CT-based transmission imaging for </a:t>
            </a:r>
            <a:r>
              <a:rPr lang="en-US" sz="2400" b="1" i="0" u="none" strike="noStrike" baseline="0" dirty="0">
                <a:solidFill>
                  <a:srgbClr val="000000"/>
                </a:solidFill>
                <a:latin typeface="Frutiger"/>
              </a:rPr>
              <a:t>attenuation correction</a:t>
            </a:r>
          </a:p>
          <a:p>
            <a:endParaRPr lang="en-US" sz="2400" b="1" dirty="0">
              <a:solidFill>
                <a:srgbClr val="000000"/>
              </a:solidFill>
              <a:latin typeface="Frutiger"/>
            </a:endParaRPr>
          </a:p>
          <a:p>
            <a:r>
              <a:rPr lang="en-US" sz="2400" b="0" i="0" u="none" strike="noStrike" baseline="0" dirty="0">
                <a:solidFill>
                  <a:srgbClr val="000000"/>
                </a:solidFill>
                <a:latin typeface="Frutiger"/>
              </a:rPr>
              <a:t>Most attenuation artifacts typically result in </a:t>
            </a:r>
            <a:r>
              <a:rPr lang="en-US" sz="2400" b="1" i="0" u="none" strike="noStrike" baseline="0" dirty="0">
                <a:solidFill>
                  <a:srgbClr val="000000"/>
                </a:solidFill>
                <a:latin typeface="Frutiger"/>
              </a:rPr>
              <a:t>fixed defects </a:t>
            </a:r>
          </a:p>
          <a:p>
            <a:endParaRPr lang="en-US" sz="2400" b="1" dirty="0">
              <a:solidFill>
                <a:srgbClr val="000000"/>
              </a:solidFill>
              <a:latin typeface="Frutiger"/>
            </a:endParaRPr>
          </a:p>
          <a:p>
            <a:r>
              <a:rPr lang="en-US" sz="2400" b="0" i="0" u="none" strike="noStrike" baseline="0" dirty="0">
                <a:solidFill>
                  <a:srgbClr val="000000"/>
                </a:solidFill>
                <a:latin typeface="Frutiger"/>
              </a:rPr>
              <a:t>radionuclide or CT transmission imaging is the most direct way to correct for attenuation artifacts </a:t>
            </a:r>
          </a:p>
          <a:p>
            <a:endParaRPr lang="en-US" sz="2400" b="0" i="0" u="none" strike="noStrike" baseline="0" dirty="0">
              <a:solidFill>
                <a:srgbClr val="000000"/>
              </a:solidFill>
              <a:latin typeface="Frutiger"/>
            </a:endParaRPr>
          </a:p>
          <a:p>
            <a:endParaRPr lang="en-IN" dirty="0"/>
          </a:p>
        </p:txBody>
      </p:sp>
    </p:spTree>
    <p:extLst>
      <p:ext uri="{BB962C8B-B14F-4D97-AF65-F5344CB8AC3E}">
        <p14:creationId xmlns:p14="http://schemas.microsoft.com/office/powerpoint/2010/main" val="1423488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9F8E-9A90-2FA1-4671-0D4824C60A1C}"/>
              </a:ext>
            </a:extLst>
          </p:cNvPr>
          <p:cNvSpPr>
            <a:spLocks noGrp="1"/>
          </p:cNvSpPr>
          <p:nvPr>
            <p:ph type="title"/>
          </p:nvPr>
        </p:nvSpPr>
        <p:spPr>
          <a:xfrm>
            <a:off x="838200" y="365125"/>
            <a:ext cx="10515600" cy="549275"/>
          </a:xfrm>
        </p:spPr>
        <p:txBody>
          <a:bodyPr>
            <a:normAutofit fontScale="90000"/>
          </a:bodyPr>
          <a:lstStyle/>
          <a:p>
            <a:r>
              <a:rPr lang="en-IN" dirty="0"/>
              <a:t>Dose reduction</a:t>
            </a:r>
          </a:p>
        </p:txBody>
      </p:sp>
      <p:sp>
        <p:nvSpPr>
          <p:cNvPr id="3" name="Content Placeholder 2">
            <a:extLst>
              <a:ext uri="{FF2B5EF4-FFF2-40B4-BE49-F238E27FC236}">
                <a16:creationId xmlns:a16="http://schemas.microsoft.com/office/drawing/2014/main" id="{9B718C31-958F-9B19-D6F9-25172D9E8941}"/>
              </a:ext>
            </a:extLst>
          </p:cNvPr>
          <p:cNvSpPr>
            <a:spLocks noGrp="1"/>
          </p:cNvSpPr>
          <p:nvPr>
            <p:ph idx="1"/>
          </p:nvPr>
        </p:nvSpPr>
        <p:spPr>
          <a:xfrm>
            <a:off x="838200" y="1201003"/>
            <a:ext cx="10515600" cy="4975960"/>
          </a:xfrm>
        </p:spPr>
        <p:txBody>
          <a:bodyPr/>
          <a:lstStyle/>
          <a:p>
            <a:r>
              <a:rPr lang="en-IN" dirty="0"/>
              <a:t>Stochastic effect</a:t>
            </a:r>
          </a:p>
          <a:p>
            <a:endParaRPr lang="en-IN" dirty="0"/>
          </a:p>
        </p:txBody>
      </p:sp>
      <p:pic>
        <p:nvPicPr>
          <p:cNvPr id="5" name="Picture 4">
            <a:extLst>
              <a:ext uri="{FF2B5EF4-FFF2-40B4-BE49-F238E27FC236}">
                <a16:creationId xmlns:a16="http://schemas.microsoft.com/office/drawing/2014/main" id="{ABCEB9A5-9ACC-A9A1-7D98-5823B6E77095}"/>
              </a:ext>
            </a:extLst>
          </p:cNvPr>
          <p:cNvPicPr>
            <a:picLocks noChangeAspect="1"/>
          </p:cNvPicPr>
          <p:nvPr/>
        </p:nvPicPr>
        <p:blipFill>
          <a:blip r:embed="rId2"/>
          <a:stretch>
            <a:fillRect/>
          </a:stretch>
        </p:blipFill>
        <p:spPr>
          <a:xfrm>
            <a:off x="838200" y="1555846"/>
            <a:ext cx="9206552" cy="5281682"/>
          </a:xfrm>
          <a:prstGeom prst="rect">
            <a:avLst/>
          </a:prstGeom>
        </p:spPr>
      </p:pic>
    </p:spTree>
    <p:extLst>
      <p:ext uri="{BB962C8B-B14F-4D97-AF65-F5344CB8AC3E}">
        <p14:creationId xmlns:p14="http://schemas.microsoft.com/office/powerpoint/2010/main" val="2802053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790C-FCDF-444B-5E37-F097CF967231}"/>
              </a:ext>
            </a:extLst>
          </p:cNvPr>
          <p:cNvSpPr>
            <a:spLocks noGrp="1"/>
          </p:cNvSpPr>
          <p:nvPr>
            <p:ph type="title"/>
          </p:nvPr>
        </p:nvSpPr>
        <p:spPr>
          <a:xfrm>
            <a:off x="838200" y="1041400"/>
            <a:ext cx="10515600" cy="3911600"/>
          </a:xfrm>
        </p:spPr>
        <p:txBody>
          <a:bodyPr>
            <a:normAutofit/>
          </a:bodyPr>
          <a:lstStyle/>
          <a:p>
            <a:pPr algn="ctr"/>
            <a:r>
              <a:rPr lang="en-IN" sz="5400" b="1" dirty="0"/>
              <a:t>Ischemic heart disease </a:t>
            </a:r>
          </a:p>
        </p:txBody>
      </p:sp>
      <p:sp>
        <p:nvSpPr>
          <p:cNvPr id="3" name="Content Placeholder 2">
            <a:extLst>
              <a:ext uri="{FF2B5EF4-FFF2-40B4-BE49-F238E27FC236}">
                <a16:creationId xmlns:a16="http://schemas.microsoft.com/office/drawing/2014/main" id="{DFDE7082-4780-D400-9789-0FE4698F60EA}"/>
              </a:ext>
            </a:extLst>
          </p:cNvPr>
          <p:cNvSpPr>
            <a:spLocks noGrp="1"/>
          </p:cNvSpPr>
          <p:nvPr>
            <p:ph idx="1"/>
          </p:nvPr>
        </p:nvSpPr>
        <p:spPr>
          <a:xfrm>
            <a:off x="838200" y="1649413"/>
            <a:ext cx="10515600" cy="4351338"/>
          </a:xfrm>
        </p:spPr>
        <p:txBody>
          <a:bodyPr/>
          <a:lstStyle/>
          <a:p>
            <a:pPr marL="0" indent="0">
              <a:buNone/>
            </a:pPr>
            <a:endParaRPr lang="en-US" sz="1800" b="0" i="0" u="none" strike="noStrike" baseline="0" dirty="0">
              <a:solidFill>
                <a:srgbClr val="000000"/>
              </a:solidFill>
              <a:latin typeface="ITC Cheltenham"/>
            </a:endParaRPr>
          </a:p>
          <a:p>
            <a:endParaRPr lang="en-IN" dirty="0"/>
          </a:p>
        </p:txBody>
      </p:sp>
    </p:spTree>
    <p:extLst>
      <p:ext uri="{BB962C8B-B14F-4D97-AF65-F5344CB8AC3E}">
        <p14:creationId xmlns:p14="http://schemas.microsoft.com/office/powerpoint/2010/main" val="2806730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E76F-A232-3678-8717-F54E429E3A3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570ED0CD-AFE1-1A42-86A1-645519D898E0}"/>
              </a:ext>
            </a:extLst>
          </p:cNvPr>
          <p:cNvPicPr>
            <a:picLocks noGrp="1" noChangeAspect="1"/>
          </p:cNvPicPr>
          <p:nvPr>
            <p:ph idx="1"/>
          </p:nvPr>
        </p:nvPicPr>
        <p:blipFill>
          <a:blip r:embed="rId2"/>
          <a:stretch>
            <a:fillRect/>
          </a:stretch>
        </p:blipFill>
        <p:spPr>
          <a:xfrm>
            <a:off x="137234" y="945059"/>
            <a:ext cx="11917532" cy="5547816"/>
          </a:xfrm>
        </p:spPr>
      </p:pic>
    </p:spTree>
    <p:extLst>
      <p:ext uri="{BB962C8B-B14F-4D97-AF65-F5344CB8AC3E}">
        <p14:creationId xmlns:p14="http://schemas.microsoft.com/office/powerpoint/2010/main" val="2786850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8C5E-5566-0F69-B4BB-9BFCC0A3B0DC}"/>
              </a:ext>
            </a:extLst>
          </p:cNvPr>
          <p:cNvSpPr>
            <a:spLocks noGrp="1"/>
          </p:cNvSpPr>
          <p:nvPr>
            <p:ph type="title"/>
          </p:nvPr>
        </p:nvSpPr>
        <p:spPr/>
        <p:txBody>
          <a:bodyPr/>
          <a:lstStyle/>
          <a:p>
            <a:endParaRPr lang="en-IN"/>
          </a:p>
        </p:txBody>
      </p:sp>
      <p:pic>
        <p:nvPicPr>
          <p:cNvPr id="11" name="Content Placeholder 10">
            <a:extLst>
              <a:ext uri="{FF2B5EF4-FFF2-40B4-BE49-F238E27FC236}">
                <a16:creationId xmlns:a16="http://schemas.microsoft.com/office/drawing/2014/main" id="{A3E88B46-4FB3-5546-A2FA-5E4A01A82C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4973" y="0"/>
            <a:ext cx="7882054" cy="5445783"/>
          </a:xfrm>
        </p:spPr>
      </p:pic>
      <p:pic>
        <p:nvPicPr>
          <p:cNvPr id="13" name="Picture 12">
            <a:extLst>
              <a:ext uri="{FF2B5EF4-FFF2-40B4-BE49-F238E27FC236}">
                <a16:creationId xmlns:a16="http://schemas.microsoft.com/office/drawing/2014/main" id="{0DD8F437-8029-8980-8067-636C992726BE}"/>
              </a:ext>
            </a:extLst>
          </p:cNvPr>
          <p:cNvPicPr>
            <a:picLocks noChangeAspect="1"/>
          </p:cNvPicPr>
          <p:nvPr/>
        </p:nvPicPr>
        <p:blipFill>
          <a:blip r:embed="rId4"/>
          <a:stretch>
            <a:fillRect/>
          </a:stretch>
        </p:blipFill>
        <p:spPr>
          <a:xfrm>
            <a:off x="1806489" y="5779196"/>
            <a:ext cx="8579021" cy="1078804"/>
          </a:xfrm>
          <a:prstGeom prst="rect">
            <a:avLst/>
          </a:prstGeom>
        </p:spPr>
      </p:pic>
    </p:spTree>
    <p:extLst>
      <p:ext uri="{BB962C8B-B14F-4D97-AF65-F5344CB8AC3E}">
        <p14:creationId xmlns:p14="http://schemas.microsoft.com/office/powerpoint/2010/main" val="2931205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Suspected CAD with new onset chest pain</a:t>
            </a:r>
            <a:endParaRPr/>
          </a:p>
        </p:txBody>
      </p:sp>
      <p:sp>
        <p:nvSpPr>
          <p:cNvPr id="115" name="Google Shape;115;p23"/>
          <p:cNvSpPr txBox="1">
            <a:spLocks noGrp="1"/>
          </p:cNvSpPr>
          <p:nvPr>
            <p:ph type="body" idx="1"/>
          </p:nvPr>
        </p:nvSpPr>
        <p:spPr>
          <a:xfrm>
            <a:off x="415600" y="1356968"/>
            <a:ext cx="11360800" cy="5399432"/>
          </a:xfrm>
          <a:prstGeom prst="rect">
            <a:avLst/>
          </a:prstGeom>
        </p:spPr>
        <p:txBody>
          <a:bodyPr spcFirstLastPara="1" vert="horz" wrap="square" lIns="121900" tIns="121900" rIns="121900" bIns="121900" rtlCol="0" anchor="t" anchorCtr="0">
            <a:normAutofit fontScale="85000" lnSpcReduction="20000"/>
          </a:bodyPr>
          <a:lstStyle/>
          <a:p>
            <a:pPr marL="457200" indent="-457200"/>
            <a:r>
              <a:rPr lang="en-IN" dirty="0"/>
              <a:t>Y</a:t>
            </a:r>
            <a:r>
              <a:rPr lang="en" dirty="0"/>
              <a:t>ounger- coronary CT angiography </a:t>
            </a:r>
          </a:p>
          <a:p>
            <a:pPr marL="0" indent="0">
              <a:buNone/>
            </a:pPr>
            <a:endParaRPr lang="en" dirty="0"/>
          </a:p>
          <a:p>
            <a:pPr marL="457200" indent="-457200"/>
            <a:r>
              <a:rPr lang="en" dirty="0"/>
              <a:t>older patients,  </a:t>
            </a:r>
            <a:endParaRPr dirty="0"/>
          </a:p>
          <a:p>
            <a:pPr marL="457200" indent="-457200">
              <a:spcBef>
                <a:spcPts val="1600"/>
              </a:spcBef>
            </a:pPr>
            <a:r>
              <a:rPr lang="en" dirty="0"/>
              <a:t>diagnostic accuracy of SPECT MPI for detecting obstructive  CAD pooled sensitivity was 87% and the specificity was 78%</a:t>
            </a:r>
            <a:endParaRPr dirty="0"/>
          </a:p>
          <a:p>
            <a:pPr marL="457200" indent="-457200">
              <a:spcBef>
                <a:spcPts val="1600"/>
              </a:spcBef>
            </a:pPr>
            <a:r>
              <a:rPr lang="en" b="1" dirty="0"/>
              <a:t>limitation </a:t>
            </a:r>
            <a:r>
              <a:rPr lang="en" dirty="0"/>
              <a:t>of images  with  SPECT  and PET often uncovers only coronary territories supplied by coronary arteries with the </a:t>
            </a:r>
            <a:r>
              <a:rPr lang="en" b="1" dirty="0"/>
              <a:t>most severe stenosis</a:t>
            </a:r>
            <a:r>
              <a:rPr lang="en" dirty="0"/>
              <a:t>.</a:t>
            </a:r>
            <a:endParaRPr dirty="0"/>
          </a:p>
          <a:p>
            <a:pPr marL="457200" indent="-457200">
              <a:spcBef>
                <a:spcPts val="1600"/>
              </a:spcBef>
            </a:pPr>
            <a:r>
              <a:rPr lang="en-IN" b="1" dirty="0"/>
              <a:t>E</a:t>
            </a:r>
            <a:r>
              <a:rPr lang="en" b="1" dirty="0"/>
              <a:t>xtent </a:t>
            </a:r>
            <a:r>
              <a:rPr lang="en" dirty="0"/>
              <a:t>of obstruction is not obtained </a:t>
            </a:r>
            <a:endParaRPr dirty="0"/>
          </a:p>
          <a:p>
            <a:pPr marL="457200" indent="-457200">
              <a:spcBef>
                <a:spcPts val="1600"/>
              </a:spcBef>
            </a:pPr>
            <a:r>
              <a:rPr lang="en" dirty="0"/>
              <a:t>MFR  - calculated as the ratio of maximum hyperemic myocardial blood flow over that at rest</a:t>
            </a:r>
            <a:endParaRPr dirty="0"/>
          </a:p>
          <a:p>
            <a:pPr marL="457200" indent="-457200">
              <a:spcBef>
                <a:spcPts val="1600"/>
              </a:spcBef>
            </a:pPr>
            <a:r>
              <a:rPr lang="en" dirty="0"/>
              <a:t>there is a progressive reduction in myocardial blood flow and flow reserve with increasing severity of angiographic stenosis </a:t>
            </a:r>
            <a:endParaRPr dirty="0"/>
          </a:p>
          <a:p>
            <a:pPr marL="457200" indent="-457200">
              <a:spcBef>
                <a:spcPts val="1600"/>
              </a:spcBef>
            </a:pPr>
            <a:r>
              <a:rPr lang="en" dirty="0"/>
              <a:t> </a:t>
            </a:r>
            <a:r>
              <a:rPr lang="en" b="1" dirty="0">
                <a:solidFill>
                  <a:srgbClr val="FF0000"/>
                </a:solidFill>
              </a:rPr>
              <a:t>MFR &gt;2.0 </a:t>
            </a:r>
            <a:r>
              <a:rPr lang="en" dirty="0"/>
              <a:t>is associated with a &gt;97% negative predictive value for ruling out high- risk angiographic CAD</a:t>
            </a: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85E6-D61B-64FE-D90F-CD82A38E6D1A}"/>
              </a:ext>
            </a:extLst>
          </p:cNvPr>
          <p:cNvSpPr>
            <a:spLocks noGrp="1"/>
          </p:cNvSpPr>
          <p:nvPr>
            <p:ph type="title"/>
          </p:nvPr>
        </p:nvSpPr>
        <p:spPr>
          <a:xfrm>
            <a:off x="838200" y="365125"/>
            <a:ext cx="10515600" cy="1097915"/>
          </a:xfrm>
        </p:spPr>
        <p:txBody>
          <a:bodyPr/>
          <a:lstStyle/>
          <a:p>
            <a:r>
              <a:rPr lang="en-US" dirty="0"/>
              <a:t>              </a:t>
            </a:r>
            <a:r>
              <a:rPr lang="en-US" sz="3600" dirty="0"/>
              <a:t> </a:t>
            </a:r>
            <a:r>
              <a:rPr lang="en-US" sz="3200" b="1" dirty="0"/>
              <a:t>PRINCIPLE OF SPECT</a:t>
            </a:r>
            <a:endParaRPr lang="en-IN" b="1" dirty="0"/>
          </a:p>
        </p:txBody>
      </p:sp>
      <p:pic>
        <p:nvPicPr>
          <p:cNvPr id="5" name="Content Placeholder 4">
            <a:extLst>
              <a:ext uri="{FF2B5EF4-FFF2-40B4-BE49-F238E27FC236}">
                <a16:creationId xmlns:a16="http://schemas.microsoft.com/office/drawing/2014/main" id="{717AD5EE-4B9B-3EAA-C0D0-BE6E3F6D09C2}"/>
              </a:ext>
            </a:extLst>
          </p:cNvPr>
          <p:cNvPicPr>
            <a:picLocks noGrp="1" noChangeAspect="1"/>
          </p:cNvPicPr>
          <p:nvPr>
            <p:ph idx="1"/>
          </p:nvPr>
        </p:nvPicPr>
        <p:blipFill>
          <a:blip r:embed="rId2"/>
          <a:stretch>
            <a:fillRect/>
          </a:stretch>
        </p:blipFill>
        <p:spPr>
          <a:xfrm>
            <a:off x="2329313" y="1685325"/>
            <a:ext cx="6615547" cy="4580722"/>
          </a:xfrm>
        </p:spPr>
      </p:pic>
    </p:spTree>
    <p:extLst>
      <p:ext uri="{BB962C8B-B14F-4D97-AF65-F5344CB8AC3E}">
        <p14:creationId xmlns:p14="http://schemas.microsoft.com/office/powerpoint/2010/main" val="1377223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CDDA-CFDE-EDC9-9036-3618F8B1204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61BB911-2815-9F52-ACBD-EF30018CA2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8925" y="0"/>
            <a:ext cx="6045959" cy="7005755"/>
          </a:xfrm>
        </p:spPr>
      </p:pic>
      <p:pic>
        <p:nvPicPr>
          <p:cNvPr id="7" name="Picture 6">
            <a:extLst>
              <a:ext uri="{FF2B5EF4-FFF2-40B4-BE49-F238E27FC236}">
                <a16:creationId xmlns:a16="http://schemas.microsoft.com/office/drawing/2014/main" id="{3FBFEE0C-B873-7743-D83E-A798AB0E7B0C}"/>
              </a:ext>
            </a:extLst>
          </p:cNvPr>
          <p:cNvPicPr>
            <a:picLocks noChangeAspect="1"/>
          </p:cNvPicPr>
          <p:nvPr/>
        </p:nvPicPr>
        <p:blipFill>
          <a:blip r:embed="rId4"/>
          <a:stretch>
            <a:fillRect/>
          </a:stretch>
        </p:blipFill>
        <p:spPr>
          <a:xfrm>
            <a:off x="9307773" y="5674099"/>
            <a:ext cx="2852193" cy="1068348"/>
          </a:xfrm>
          <a:prstGeom prst="rect">
            <a:avLst/>
          </a:prstGeom>
        </p:spPr>
      </p:pic>
    </p:spTree>
    <p:extLst>
      <p:ext uri="{BB962C8B-B14F-4D97-AF65-F5344CB8AC3E}">
        <p14:creationId xmlns:p14="http://schemas.microsoft.com/office/powerpoint/2010/main" val="2425090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95535"/>
            <a:ext cx="11360800" cy="1269241"/>
          </a:xfrm>
          <a:prstGeom prst="rect">
            <a:avLst/>
          </a:prstGeom>
        </p:spPr>
        <p:txBody>
          <a:bodyPr spcFirstLastPara="1" vert="horz" wrap="square" lIns="121900" tIns="121900" rIns="121900" bIns="121900" rtlCol="0" anchor="t" anchorCtr="0">
            <a:normAutofit fontScale="90000"/>
          </a:bodyPr>
          <a:lstStyle/>
          <a:p>
            <a:pPr algn="ctr"/>
            <a:r>
              <a:rPr lang="en" dirty="0"/>
              <a:t>Symptomatic Patients Without Angiographic Obstructive Coronary Artery Disease</a:t>
            </a:r>
            <a:endParaRPr dirty="0"/>
          </a:p>
        </p:txBody>
      </p:sp>
      <p:sp>
        <p:nvSpPr>
          <p:cNvPr id="67" name="Google Shape;67;p15"/>
          <p:cNvSpPr txBox="1">
            <a:spLocks noGrp="1"/>
          </p:cNvSpPr>
          <p:nvPr>
            <p:ph type="body" idx="1"/>
          </p:nvPr>
        </p:nvSpPr>
        <p:spPr>
          <a:xfrm>
            <a:off x="415600" y="1364776"/>
            <a:ext cx="11360800" cy="5493357"/>
          </a:xfrm>
          <a:prstGeom prst="rect">
            <a:avLst/>
          </a:prstGeom>
        </p:spPr>
        <p:txBody>
          <a:bodyPr spcFirstLastPara="1" vert="horz" wrap="square" lIns="121900" tIns="121900" rIns="121900" bIns="121900" rtlCol="0" anchor="t" anchorCtr="0">
            <a:normAutofit/>
          </a:bodyPr>
          <a:lstStyle/>
          <a:p>
            <a:pPr marL="0" indent="0">
              <a:buNone/>
            </a:pPr>
            <a:r>
              <a:rPr lang="en" dirty="0"/>
              <a:t>CMD is similar in women and men</a:t>
            </a:r>
            <a:endParaRPr dirty="0"/>
          </a:p>
          <a:p>
            <a:pPr marL="0" indent="0">
              <a:spcBef>
                <a:spcPts val="1600"/>
              </a:spcBef>
              <a:buNone/>
            </a:pPr>
            <a:r>
              <a:rPr lang="en" dirty="0"/>
              <a:t>patients with CMD have a worse prognosis than asymptomatic patients.</a:t>
            </a:r>
            <a:endParaRPr dirty="0"/>
          </a:p>
          <a:p>
            <a:pPr marL="0" indent="0">
              <a:spcBef>
                <a:spcPts val="1600"/>
              </a:spcBef>
              <a:buNone/>
            </a:pPr>
            <a:r>
              <a:rPr lang="en" dirty="0"/>
              <a:t>diffuse process, conventional exercise stress testing, echo or SPECT,  less sensitive in  detecting CMD and thus have a relatively limited role in its diagnosis</a:t>
            </a:r>
            <a:endParaRPr dirty="0"/>
          </a:p>
          <a:p>
            <a:pPr marL="0" indent="0">
              <a:spcBef>
                <a:spcPts val="1600"/>
              </a:spcBef>
              <a:buNone/>
            </a:pPr>
            <a:r>
              <a:rPr lang="en" b="1" dirty="0"/>
              <a:t>Quantitative PET imaging </a:t>
            </a:r>
            <a:r>
              <a:rPr lang="en" dirty="0"/>
              <a:t>is considered the most accurate and reproducible noninvasive  technique. </a:t>
            </a:r>
            <a:endParaRPr dirty="0"/>
          </a:p>
          <a:p>
            <a:pPr marL="0" indent="0">
              <a:spcBef>
                <a:spcPts val="1600"/>
              </a:spcBef>
              <a:buNone/>
            </a:pPr>
            <a:r>
              <a:rPr lang="en" dirty="0"/>
              <a:t>Reduction  of  stress  myocardial  blood  flow and  MFR  reflects  the  combined  effects  of  altered  coronary  fluid dynamics caused  by diffuse  atherosclerosis and microcirculatory dysfunction</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Evaluation Before Organ Transplantation</a:t>
            </a:r>
            <a:endParaRPr/>
          </a:p>
        </p:txBody>
      </p:sp>
      <p:sp>
        <p:nvSpPr>
          <p:cNvPr id="73" name="Google Shape;73;p16"/>
          <p:cNvSpPr txBox="1">
            <a:spLocks noGrp="1"/>
          </p:cNvSpPr>
          <p:nvPr>
            <p:ph type="body" idx="1"/>
          </p:nvPr>
        </p:nvSpPr>
        <p:spPr>
          <a:xfrm>
            <a:off x="415600" y="1608832"/>
            <a:ext cx="11360800" cy="4786400"/>
          </a:xfrm>
          <a:prstGeom prst="rect">
            <a:avLst/>
          </a:prstGeom>
        </p:spPr>
        <p:txBody>
          <a:bodyPr spcFirstLastPara="1" vert="horz" wrap="square" lIns="121900" tIns="121900" rIns="121900" bIns="121900" rtlCol="0" anchor="t" anchorCtr="0">
            <a:normAutofit fontScale="92500" lnSpcReduction="10000"/>
          </a:bodyPr>
          <a:lstStyle/>
          <a:p>
            <a:pPr marL="457200" indent="-457200"/>
            <a:r>
              <a:rPr lang="en" dirty="0"/>
              <a:t>Lilimited number of organs </a:t>
            </a:r>
            <a:r>
              <a:rPr lang="en" dirty="0">
                <a:sym typeface="Wingdings" panose="05000000000000000000" pitchFamily="2" charset="2"/>
              </a:rPr>
              <a:t></a:t>
            </a:r>
            <a:r>
              <a:rPr lang="en" dirty="0"/>
              <a:t> free of severe CAD</a:t>
            </a:r>
            <a:endParaRPr dirty="0"/>
          </a:p>
          <a:p>
            <a:pPr marL="457200" indent="-457200">
              <a:spcBef>
                <a:spcPts val="1600"/>
              </a:spcBef>
            </a:pPr>
            <a:r>
              <a:rPr lang="en" dirty="0"/>
              <a:t>It may be reasonable to consider noninvasive testing in patients with multiple risk factors for CAD</a:t>
            </a:r>
            <a:endParaRPr dirty="0"/>
          </a:p>
          <a:p>
            <a:pPr marL="457200" indent="-457200">
              <a:spcBef>
                <a:spcPts val="1600"/>
              </a:spcBef>
            </a:pPr>
            <a:r>
              <a:rPr lang="en" dirty="0"/>
              <a:t>Coronary CTA </a:t>
            </a:r>
            <a:r>
              <a:rPr lang="en" dirty="0">
                <a:sym typeface="Wingdings" panose="05000000000000000000" pitchFamily="2" charset="2"/>
              </a:rPr>
              <a:t></a:t>
            </a:r>
            <a:r>
              <a:rPr lang="en" dirty="0"/>
              <a:t> in young patients </a:t>
            </a:r>
            <a:endParaRPr dirty="0"/>
          </a:p>
          <a:p>
            <a:pPr marL="457200" indent="-457200">
              <a:spcBef>
                <a:spcPts val="1600"/>
              </a:spcBef>
            </a:pPr>
            <a:r>
              <a:rPr lang="en" dirty="0"/>
              <a:t>patients over the age of 55,  especially those with chronic kidney disease- Ca</a:t>
            </a:r>
            <a:endParaRPr dirty="0"/>
          </a:p>
          <a:p>
            <a:pPr marL="457200" indent="-457200">
              <a:spcBef>
                <a:spcPts val="1600"/>
              </a:spcBef>
            </a:pPr>
            <a:r>
              <a:rPr lang="en" dirty="0"/>
              <a:t>exercise stress testing is preferred, if not  pharmacologic stress testing. </a:t>
            </a:r>
            <a:endParaRPr dirty="0"/>
          </a:p>
          <a:p>
            <a:pPr marL="457200" indent="-457200">
              <a:spcBef>
                <a:spcPts val="1600"/>
              </a:spcBef>
            </a:pPr>
            <a:r>
              <a:rPr lang="en" dirty="0"/>
              <a:t>abnormal MPI is associated with both short-   and long- term adverse cardiac events in patients with chronic kidney disease</a:t>
            </a:r>
            <a:endParaRPr dirty="0"/>
          </a:p>
          <a:p>
            <a:pPr marL="457200" indent="-457200">
              <a:spcBef>
                <a:spcPts val="1600"/>
              </a:spcBef>
            </a:pPr>
            <a:r>
              <a:rPr lang="en" dirty="0"/>
              <a:t>PET perfusion imaging + flow quantification  offers better prognostic information,</a:t>
            </a:r>
            <a:endParaRPr dirty="0"/>
          </a:p>
          <a:p>
            <a:pPr marL="0" indent="0">
              <a:spcBef>
                <a:spcPts val="1600"/>
              </a:spcBef>
              <a:spcAft>
                <a:spcPts val="1600"/>
              </a:spcAft>
              <a:buNone/>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Suspected Acute Coronary Syndrome</a:t>
            </a:r>
            <a:endParaRPr/>
          </a:p>
        </p:txBody>
      </p:sp>
      <p:sp>
        <p:nvSpPr>
          <p:cNvPr id="79" name="Google Shape;79;p17"/>
          <p:cNvSpPr txBox="1">
            <a:spLocks noGrp="1"/>
          </p:cNvSpPr>
          <p:nvPr>
            <p:ph type="body" idx="1"/>
          </p:nvPr>
        </p:nvSpPr>
        <p:spPr>
          <a:xfrm>
            <a:off x="415600" y="1536633"/>
            <a:ext cx="11360800" cy="5055236"/>
          </a:xfrm>
          <a:prstGeom prst="rect">
            <a:avLst/>
          </a:prstGeom>
        </p:spPr>
        <p:txBody>
          <a:bodyPr spcFirstLastPara="1" vert="horz" wrap="square" lIns="121900" tIns="121900" rIns="121900" bIns="121900" rtlCol="0" anchor="t" anchorCtr="0">
            <a:normAutofit/>
          </a:bodyPr>
          <a:lstStyle/>
          <a:p>
            <a:pPr marL="457200" indent="-457200"/>
            <a:r>
              <a:rPr lang="en" dirty="0"/>
              <a:t>Patients with Nondiagnostic Electrocardiogram and Troponin Elevation</a:t>
            </a:r>
            <a:endParaRPr dirty="0"/>
          </a:p>
          <a:p>
            <a:pPr marL="457200" indent="-457200">
              <a:spcBef>
                <a:spcPts val="1600"/>
              </a:spcBef>
            </a:pPr>
            <a:r>
              <a:rPr lang="en" dirty="0"/>
              <a:t>abnormal perfusion study identifies patients at significantly higher clinical risk.</a:t>
            </a:r>
            <a:endParaRPr dirty="0"/>
          </a:p>
          <a:p>
            <a:pPr marL="457200" indent="-457200">
              <a:spcBef>
                <a:spcPts val="1600"/>
              </a:spcBef>
            </a:pPr>
            <a:r>
              <a:rPr lang="en" dirty="0"/>
              <a:t> perfusion imaging helps guide the subsequent need of referral to cardiac catheterization and revascularization</a:t>
            </a:r>
            <a:endParaRPr dirty="0"/>
          </a:p>
          <a:p>
            <a:pPr marL="457200" indent="-457200">
              <a:spcBef>
                <a:spcPts val="1600"/>
              </a:spcBef>
            </a:pPr>
            <a:r>
              <a:rPr lang="en" dirty="0"/>
              <a:t>association between chronic microvascular ischemia and myocardial injury, especially among patients with diffuse atherosclerosis</a:t>
            </a:r>
            <a:endParaRPr dirty="0"/>
          </a:p>
          <a:p>
            <a:pPr marL="0" indent="0">
              <a:spcBef>
                <a:spcPts val="1600"/>
              </a:spcBef>
              <a:spcAft>
                <a:spcPts val="1600"/>
              </a:spcAft>
              <a:buNone/>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IN" dirty="0"/>
              <a:t>Prior PCI and recurrent symptoms</a:t>
            </a:r>
            <a:endParaRPr dirty="0"/>
          </a:p>
        </p:txBody>
      </p:sp>
      <p:sp>
        <p:nvSpPr>
          <p:cNvPr id="85" name="Google Shape;85;p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dirty="0"/>
              <a:t>In patients with prior  PCI or CABG ,</a:t>
            </a:r>
            <a:endParaRPr dirty="0"/>
          </a:p>
          <a:p>
            <a:pPr marL="0" indent="0">
              <a:spcBef>
                <a:spcPts val="1600"/>
              </a:spcBef>
              <a:buNone/>
            </a:pPr>
            <a:r>
              <a:rPr lang="en" dirty="0"/>
              <a:t>In these patients,  exercise stress is ideal and should be performed when feasible</a:t>
            </a:r>
            <a:endParaRPr dirty="0"/>
          </a:p>
          <a:p>
            <a:pPr marL="0" indent="0">
              <a:spcBef>
                <a:spcPts val="1600"/>
              </a:spcBef>
              <a:buNone/>
            </a:pPr>
            <a:r>
              <a:rPr lang="en" dirty="0"/>
              <a:t>Among patients with known CAD, both PET and SPECT MPI offer high sensitivityPET has higher specificity</a:t>
            </a: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FDC2-0E65-E5DA-0C49-1C49FF7FF816}"/>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E22D4300-018E-0DAB-F94C-6E82561ED2F3}"/>
              </a:ext>
            </a:extLst>
          </p:cNvPr>
          <p:cNvPicPr>
            <a:picLocks noGrp="1" noChangeAspect="1"/>
          </p:cNvPicPr>
          <p:nvPr>
            <p:ph idx="1"/>
          </p:nvPr>
        </p:nvPicPr>
        <p:blipFill>
          <a:blip r:embed="rId3"/>
          <a:stretch>
            <a:fillRect/>
          </a:stretch>
        </p:blipFill>
        <p:spPr>
          <a:xfrm>
            <a:off x="0" y="182562"/>
            <a:ext cx="11888982" cy="6492875"/>
          </a:xfrm>
        </p:spPr>
      </p:pic>
    </p:spTree>
    <p:extLst>
      <p:ext uri="{BB962C8B-B14F-4D97-AF65-F5344CB8AC3E}">
        <p14:creationId xmlns:p14="http://schemas.microsoft.com/office/powerpoint/2010/main" val="1479651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IN" sz="3200" b="1" dirty="0"/>
              <a:t> </a:t>
            </a:r>
            <a:r>
              <a:rPr lang="en-IN" sz="3200" b="1" u="sng" dirty="0"/>
              <a:t>CTO</a:t>
            </a:r>
            <a:endParaRPr sz="3200" b="1" u="sng" dirty="0"/>
          </a:p>
        </p:txBody>
      </p:sp>
      <p:sp>
        <p:nvSpPr>
          <p:cNvPr id="103" name="Google Shape;103;p2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dirty="0"/>
              <a:t> demonstration of significant myocardial  ischemia  and  viability  within  the  territory  supplied  by  a  coronary vessel with a CTO is generally accepted as a useful approach to help inform the risk versus benefit of CTO PCI</a:t>
            </a:r>
            <a:endParaRPr dirty="0"/>
          </a:p>
          <a:p>
            <a:pPr marL="0" indent="0">
              <a:spcBef>
                <a:spcPts val="1600"/>
              </a:spcBef>
              <a:spcAft>
                <a:spcPts val="1600"/>
              </a:spcAft>
              <a:buNone/>
            </a:pPr>
            <a:r>
              <a:rPr lang="en" dirty="0"/>
              <a:t>PET imaging quantitative blood flow and flow reserve</a:t>
            </a:r>
          </a:p>
          <a:p>
            <a:pPr marL="0" indent="0">
              <a:spcBef>
                <a:spcPts val="1600"/>
              </a:spcBef>
              <a:spcAft>
                <a:spcPts val="1600"/>
              </a:spcAft>
              <a:buNone/>
            </a:pPr>
            <a:r>
              <a:rPr lang="en-IN" sz="2800" u="sng" dirty="0"/>
              <a:t>PATIENTS WITH PRIOR MI AND VENTRICULAR ARRHYTHMIA</a:t>
            </a:r>
          </a:p>
          <a:p>
            <a:pPr marL="0" indent="0">
              <a:spcBef>
                <a:spcPts val="1600"/>
              </a:spcBef>
              <a:spcAft>
                <a:spcPts val="1600"/>
              </a:spcAft>
              <a:buNone/>
            </a:pPr>
            <a:r>
              <a:rPr lang="en-IN" dirty="0"/>
              <a:t>Scarring can be detected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B127-E75D-3D3B-74F8-4095F2DEEE8D}"/>
              </a:ext>
            </a:extLst>
          </p:cNvPr>
          <p:cNvSpPr>
            <a:spLocks noGrp="1"/>
          </p:cNvSpPr>
          <p:nvPr>
            <p:ph type="title"/>
          </p:nvPr>
        </p:nvSpPr>
        <p:spPr>
          <a:xfrm>
            <a:off x="838200" y="365125"/>
            <a:ext cx="10515600" cy="685753"/>
          </a:xfrm>
        </p:spPr>
        <p:txBody>
          <a:bodyPr>
            <a:normAutofit/>
          </a:bodyPr>
          <a:lstStyle/>
          <a:p>
            <a:r>
              <a:rPr lang="en-US" sz="3200" b="1" i="0" u="none" strike="noStrike" baseline="0" dirty="0">
                <a:solidFill>
                  <a:srgbClr val="000000"/>
                </a:solidFill>
                <a:latin typeface="Frutiger LT Std"/>
              </a:rPr>
              <a:t>Newly Diagnosed Left Ventricular Systolic Dysfunction </a:t>
            </a:r>
            <a:endParaRPr lang="en-IN" sz="6600" dirty="0"/>
          </a:p>
        </p:txBody>
      </p:sp>
      <p:sp>
        <p:nvSpPr>
          <p:cNvPr id="3" name="Content Placeholder 2">
            <a:extLst>
              <a:ext uri="{FF2B5EF4-FFF2-40B4-BE49-F238E27FC236}">
                <a16:creationId xmlns:a16="http://schemas.microsoft.com/office/drawing/2014/main" id="{79B26B66-45A4-FCEC-1610-B9FD5FF94E34}"/>
              </a:ext>
            </a:extLst>
          </p:cNvPr>
          <p:cNvSpPr>
            <a:spLocks noGrp="1"/>
          </p:cNvSpPr>
          <p:nvPr>
            <p:ph idx="1"/>
          </p:nvPr>
        </p:nvSpPr>
        <p:spPr>
          <a:xfrm>
            <a:off x="838200" y="1323833"/>
            <a:ext cx="10515600" cy="4853130"/>
          </a:xfrm>
        </p:spPr>
        <p:txBody>
          <a:bodyPr>
            <a:normAutofit fontScale="92500" lnSpcReduction="10000"/>
          </a:bodyPr>
          <a:lstStyle/>
          <a:p>
            <a:r>
              <a:rPr lang="en-US" sz="2400" b="0" i="0" u="none" strike="noStrike" baseline="0" dirty="0">
                <a:solidFill>
                  <a:srgbClr val="000000"/>
                </a:solidFill>
                <a:latin typeface="ITC Cheltenham"/>
              </a:rPr>
              <a:t>invasive coronary angiography or noninvasive imaging including coronary CTA or radionuclide MPI. </a:t>
            </a:r>
          </a:p>
          <a:p>
            <a:r>
              <a:rPr lang="en-US" sz="2400" b="0" i="0" u="none" strike="noStrike" baseline="0" dirty="0">
                <a:solidFill>
                  <a:srgbClr val="000000"/>
                </a:solidFill>
                <a:latin typeface="ITC Cheltenham"/>
              </a:rPr>
              <a:t> severe angina should be referred to coronary angiography </a:t>
            </a:r>
            <a:endParaRPr lang="en-US" sz="2400" dirty="0">
              <a:solidFill>
                <a:srgbClr val="000000"/>
              </a:solidFill>
              <a:latin typeface="ITC Cheltenham"/>
            </a:endParaRPr>
          </a:p>
          <a:p>
            <a:r>
              <a:rPr lang="en-US" sz="2400" b="0" i="0" u="none" strike="noStrike" baseline="0" dirty="0">
                <a:solidFill>
                  <a:srgbClr val="000000"/>
                </a:solidFill>
                <a:latin typeface="ITC Cheltenham"/>
              </a:rPr>
              <a:t>without angina or history of MI </a:t>
            </a:r>
          </a:p>
          <a:p>
            <a:r>
              <a:rPr lang="en-US" sz="2400" b="0" i="0" u="none" strike="noStrike" baseline="0" dirty="0">
                <a:solidFill>
                  <a:srgbClr val="000000"/>
                </a:solidFill>
                <a:latin typeface="ITC Cheltenham"/>
              </a:rPr>
              <a:t>coronary CTA may be an attractive option, especially in younger patients </a:t>
            </a:r>
            <a:endParaRPr lang="en-US" sz="2400" dirty="0">
              <a:solidFill>
                <a:srgbClr val="000000"/>
              </a:solidFill>
              <a:latin typeface="ITC Cheltenham"/>
            </a:endParaRPr>
          </a:p>
          <a:p>
            <a:r>
              <a:rPr lang="en-IN" sz="2400" b="0" i="0" u="none" strike="noStrike" baseline="0" dirty="0">
                <a:solidFill>
                  <a:srgbClr val="000000"/>
                </a:solidFill>
                <a:latin typeface="ITC Cheltenham"/>
              </a:rPr>
              <a:t>radionuclide MPI </a:t>
            </a:r>
            <a:r>
              <a:rPr lang="en-IN" sz="2400" b="0" i="0" u="none" strike="noStrike" baseline="0" dirty="0">
                <a:solidFill>
                  <a:srgbClr val="000000"/>
                </a:solidFill>
                <a:latin typeface="ITC Cheltenham"/>
                <a:sym typeface="Wingdings" panose="05000000000000000000" pitchFamily="2" charset="2"/>
              </a:rPr>
              <a:t> </a:t>
            </a:r>
            <a:r>
              <a:rPr lang="en-US" sz="2400" b="0" i="0" u="none" strike="noStrike" baseline="0" dirty="0">
                <a:solidFill>
                  <a:srgbClr val="000000"/>
                </a:solidFill>
                <a:latin typeface="ITC Cheltenham"/>
              </a:rPr>
              <a:t>preferred in older patients with chronic kidney disease </a:t>
            </a:r>
            <a:endParaRPr lang="en-US" sz="2400" dirty="0">
              <a:solidFill>
                <a:srgbClr val="000000"/>
              </a:solidFill>
              <a:latin typeface="ITC Cheltenham"/>
            </a:endParaRPr>
          </a:p>
          <a:p>
            <a:r>
              <a:rPr lang="en-US" sz="2400" b="0" i="0" u="none" strike="noStrike" baseline="0" dirty="0">
                <a:solidFill>
                  <a:srgbClr val="000000"/>
                </a:solidFill>
                <a:latin typeface="ITC Cheltenham"/>
              </a:rPr>
              <a:t>very high negative predictive value </a:t>
            </a:r>
          </a:p>
          <a:p>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PET MPI may be preferred as it allows quantification of myocardial blood flow and MFR </a:t>
            </a:r>
            <a:endParaRPr lang="en-US" sz="2400" dirty="0">
              <a:solidFill>
                <a:srgbClr val="000000"/>
              </a:solidFill>
              <a:latin typeface="ITC Cheltenham"/>
            </a:endParaRPr>
          </a:p>
          <a:p>
            <a:endParaRPr lang="en-US" sz="2400" dirty="0">
              <a:solidFill>
                <a:srgbClr val="000000"/>
              </a:solidFill>
              <a:latin typeface="ITC Cheltenham"/>
            </a:endParaRPr>
          </a:p>
          <a:p>
            <a:r>
              <a:rPr lang="en-US" sz="2400" b="0" i="0" u="none" strike="noStrike" baseline="0" dirty="0">
                <a:solidFill>
                  <a:srgbClr val="000000"/>
                </a:solidFill>
                <a:latin typeface="ITC Cheltenham"/>
              </a:rPr>
              <a:t>absence of perfusion defects involving a typical coronary artery territory and normal MFR would support a diagnosis of nonischemic cardiomyopathy </a:t>
            </a:r>
            <a:endParaRPr lang="en-IN" sz="3600" dirty="0"/>
          </a:p>
        </p:txBody>
      </p:sp>
    </p:spTree>
    <p:extLst>
      <p:ext uri="{BB962C8B-B14F-4D97-AF65-F5344CB8AC3E}">
        <p14:creationId xmlns:p14="http://schemas.microsoft.com/office/powerpoint/2010/main" val="3125122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457A-A46E-19C4-94F7-0C848DB9239A}"/>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1E730556-9479-7798-F388-02E9DDE55210}"/>
              </a:ext>
            </a:extLst>
          </p:cNvPr>
          <p:cNvPicPr>
            <a:picLocks noGrp="1" noChangeAspect="1"/>
          </p:cNvPicPr>
          <p:nvPr>
            <p:ph idx="1"/>
          </p:nvPr>
        </p:nvPicPr>
        <p:blipFill>
          <a:blip r:embed="rId3"/>
          <a:stretch>
            <a:fillRect/>
          </a:stretch>
        </p:blipFill>
        <p:spPr>
          <a:xfrm>
            <a:off x="158003" y="0"/>
            <a:ext cx="11993673" cy="6168788"/>
          </a:xfrm>
        </p:spPr>
      </p:pic>
    </p:spTree>
    <p:extLst>
      <p:ext uri="{BB962C8B-B14F-4D97-AF65-F5344CB8AC3E}">
        <p14:creationId xmlns:p14="http://schemas.microsoft.com/office/powerpoint/2010/main" val="977684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29B8-DD1F-9BF3-90ED-06AAFC0ED7CA}"/>
              </a:ext>
            </a:extLst>
          </p:cNvPr>
          <p:cNvSpPr>
            <a:spLocks noGrp="1"/>
          </p:cNvSpPr>
          <p:nvPr>
            <p:ph type="title"/>
          </p:nvPr>
        </p:nvSpPr>
        <p:spPr>
          <a:xfrm>
            <a:off x="838200" y="365125"/>
            <a:ext cx="10515600" cy="904117"/>
          </a:xfrm>
        </p:spPr>
        <p:txBody>
          <a:bodyPr>
            <a:normAutofit fontScale="90000"/>
          </a:bodyPr>
          <a:lstStyle/>
          <a:p>
            <a:r>
              <a:rPr lang="en-US" sz="3200" b="1" u="none" strike="noStrike" baseline="0" dirty="0">
                <a:solidFill>
                  <a:srgbClr val="000000"/>
                </a:solidFill>
                <a:latin typeface="Frutiger"/>
              </a:rPr>
              <a:t>Myocardial Viability Imaging to Guide Revascularization in Patients with Ischemic Heart Failure </a:t>
            </a:r>
            <a:endParaRPr lang="en-IN" sz="6600" dirty="0"/>
          </a:p>
        </p:txBody>
      </p:sp>
      <p:pic>
        <p:nvPicPr>
          <p:cNvPr id="5" name="Content Placeholder 4">
            <a:extLst>
              <a:ext uri="{FF2B5EF4-FFF2-40B4-BE49-F238E27FC236}">
                <a16:creationId xmlns:a16="http://schemas.microsoft.com/office/drawing/2014/main" id="{DA8A96CD-5AC0-401F-577D-88780FE5C4CB}"/>
              </a:ext>
            </a:extLst>
          </p:cNvPr>
          <p:cNvPicPr>
            <a:picLocks noGrp="1" noChangeAspect="1"/>
          </p:cNvPicPr>
          <p:nvPr>
            <p:ph idx="1"/>
          </p:nvPr>
        </p:nvPicPr>
        <p:blipFill>
          <a:blip r:embed="rId3"/>
          <a:stretch>
            <a:fillRect/>
          </a:stretch>
        </p:blipFill>
        <p:spPr>
          <a:xfrm>
            <a:off x="1951629" y="1269242"/>
            <a:ext cx="6050361" cy="3905931"/>
          </a:xfrm>
        </p:spPr>
      </p:pic>
      <p:sp>
        <p:nvSpPr>
          <p:cNvPr id="7" name="TextBox 6">
            <a:extLst>
              <a:ext uri="{FF2B5EF4-FFF2-40B4-BE49-F238E27FC236}">
                <a16:creationId xmlns:a16="http://schemas.microsoft.com/office/drawing/2014/main" id="{5EEE8FDD-9719-8771-61E2-5599EFC70316}"/>
              </a:ext>
            </a:extLst>
          </p:cNvPr>
          <p:cNvSpPr txBox="1"/>
          <p:nvPr/>
        </p:nvSpPr>
        <p:spPr>
          <a:xfrm>
            <a:off x="1187355" y="5554156"/>
            <a:ext cx="9536372" cy="769441"/>
          </a:xfrm>
          <a:prstGeom prst="rect">
            <a:avLst/>
          </a:prstGeom>
          <a:noFill/>
        </p:spPr>
        <p:txBody>
          <a:bodyPr wrap="square">
            <a:spAutoFit/>
          </a:bodyPr>
          <a:lstStyle/>
          <a:p>
            <a:r>
              <a:rPr lang="en-US" sz="1100" b="1" i="0" u="none" strike="noStrike" baseline="0" dirty="0">
                <a:solidFill>
                  <a:srgbClr val="000000"/>
                </a:solidFill>
                <a:latin typeface="Arial" panose="020B0604020202020204" pitchFamily="34" charset="0"/>
              </a:rPr>
              <a:t>Myocardial viability testing to guide coronary revascularization</a:t>
            </a:r>
            <a:endParaRPr lang="en-US" sz="1100" b="0" i="0" u="none" strike="noStrike" baseline="0" dirty="0">
              <a:solidFill>
                <a:srgbClr val="000000"/>
              </a:solidFill>
              <a:latin typeface="Arial" panose="020B0604020202020204" pitchFamily="34" charset="0"/>
            </a:endParaRPr>
          </a:p>
          <a:p>
            <a:r>
              <a:rPr lang="en-IN" sz="1100" b="1" i="0" u="none" strike="noStrike" baseline="0" dirty="0">
                <a:solidFill>
                  <a:srgbClr val="000000"/>
                </a:solidFill>
                <a:latin typeface="Arial" panose="020B0604020202020204" pitchFamily="34" charset="0"/>
              </a:rPr>
              <a:t>Adrián I. </a:t>
            </a:r>
            <a:r>
              <a:rPr lang="en-IN" sz="1100" b="1" i="0" u="none" strike="noStrike" baseline="0" dirty="0" err="1">
                <a:solidFill>
                  <a:srgbClr val="000000"/>
                </a:solidFill>
                <a:latin typeface="Arial" panose="020B0604020202020204" pitchFamily="34" charset="0"/>
              </a:rPr>
              <a:t>Löffler</a:t>
            </a:r>
            <a:r>
              <a:rPr lang="en-IN" sz="1100" b="1" i="0" u="none" strike="noStrike" baseline="0" dirty="0">
                <a:solidFill>
                  <a:srgbClr val="000000"/>
                </a:solidFill>
                <a:latin typeface="Arial" panose="020B0604020202020204" pitchFamily="34" charset="0"/>
              </a:rPr>
              <a:t>, </a:t>
            </a:r>
            <a:r>
              <a:rPr lang="en-IN" sz="1100" b="1" i="0" u="none" strike="noStrike" baseline="0" dirty="0" err="1">
                <a:solidFill>
                  <a:srgbClr val="000000"/>
                </a:solidFill>
                <a:latin typeface="Arial" panose="020B0604020202020204" pitchFamily="34" charset="0"/>
              </a:rPr>
              <a:t>MD</a:t>
            </a:r>
            <a:r>
              <a:rPr lang="en-IN" sz="1100" b="0" i="0" u="none" strike="noStrike" baseline="0" dirty="0" err="1">
                <a:solidFill>
                  <a:srgbClr val="000000"/>
                </a:solidFill>
                <a:latin typeface="Arial" panose="020B0604020202020204" pitchFamily="34" charset="0"/>
              </a:rPr>
              <a:t>a</a:t>
            </a:r>
            <a:r>
              <a:rPr lang="en-IN" sz="1100" b="0" i="0" u="none" strike="noStrike" baseline="0" dirty="0">
                <a:solidFill>
                  <a:srgbClr val="000000"/>
                </a:solidFill>
                <a:latin typeface="Arial" panose="020B0604020202020204" pitchFamily="34" charset="0"/>
              </a:rPr>
              <a:t> and </a:t>
            </a:r>
            <a:r>
              <a:rPr lang="en-IN" sz="1100" b="1" i="0" u="none" strike="noStrike" baseline="0" dirty="0">
                <a:solidFill>
                  <a:srgbClr val="000000"/>
                </a:solidFill>
                <a:latin typeface="Arial" panose="020B0604020202020204" pitchFamily="34" charset="0"/>
              </a:rPr>
              <a:t>Christopher M. Kramer, </a:t>
            </a:r>
            <a:r>
              <a:rPr lang="en-IN" sz="1100" b="1" i="0" u="none" strike="noStrike" baseline="0" dirty="0" err="1">
                <a:solidFill>
                  <a:srgbClr val="000000"/>
                </a:solidFill>
                <a:latin typeface="Arial" panose="020B0604020202020204" pitchFamily="34" charset="0"/>
              </a:rPr>
              <a:t>MD</a:t>
            </a:r>
            <a:r>
              <a:rPr lang="en-IN" sz="1100" b="0" i="0" u="none" strike="noStrike" baseline="0" dirty="0" err="1">
                <a:solidFill>
                  <a:srgbClr val="000000"/>
                </a:solidFill>
                <a:latin typeface="Arial" panose="020B0604020202020204" pitchFamily="34" charset="0"/>
              </a:rPr>
              <a:t>a,b</a:t>
            </a:r>
            <a:endParaRPr lang="en-IN" sz="1100" b="0" i="0" u="none" strike="noStrike" baseline="0" dirty="0">
              <a:solidFill>
                <a:srgbClr val="000000"/>
              </a:solidFill>
              <a:latin typeface="Arial" panose="020B0604020202020204" pitchFamily="34" charset="0"/>
            </a:endParaRPr>
          </a:p>
          <a:p>
            <a:r>
              <a:rPr lang="en-US" sz="1100" b="0" i="0" u="none" strike="noStrike" baseline="0" dirty="0" err="1">
                <a:solidFill>
                  <a:srgbClr val="000000"/>
                </a:solidFill>
                <a:latin typeface="Arial" panose="020B0604020202020204" pitchFamily="34" charset="0"/>
              </a:rPr>
              <a:t>aDivision</a:t>
            </a:r>
            <a:r>
              <a:rPr lang="en-US" sz="1100" b="0" i="0" u="none" strike="noStrike" baseline="0" dirty="0">
                <a:solidFill>
                  <a:srgbClr val="000000"/>
                </a:solidFill>
                <a:latin typeface="Arial" panose="020B0604020202020204" pitchFamily="34" charset="0"/>
              </a:rPr>
              <a:t> of Cardiovascular Medicine, University of Virginia Health System, Charlottesville, Virginia, USA</a:t>
            </a:r>
          </a:p>
          <a:p>
            <a:r>
              <a:rPr lang="en-US" sz="1100" b="0" i="0" u="none" strike="noStrike" baseline="0" dirty="0" err="1">
                <a:solidFill>
                  <a:srgbClr val="000000"/>
                </a:solidFill>
                <a:latin typeface="Arial" panose="020B0604020202020204" pitchFamily="34" charset="0"/>
              </a:rPr>
              <a:t>bDepartment</a:t>
            </a:r>
            <a:r>
              <a:rPr lang="en-US" sz="1100" b="0" i="0" u="none" strike="noStrike" baseline="0" dirty="0">
                <a:solidFill>
                  <a:srgbClr val="000000"/>
                </a:solidFill>
                <a:latin typeface="Arial" panose="020B0604020202020204" pitchFamily="34" charset="0"/>
              </a:rPr>
              <a:t> of Radiology and Medical Imaging, and the Cardiovascular Imaging Center, University of Virginia Health System, Charlottesville</a:t>
            </a:r>
            <a:endParaRPr lang="en-IN" sz="1100" dirty="0"/>
          </a:p>
        </p:txBody>
      </p:sp>
    </p:spTree>
    <p:extLst>
      <p:ext uri="{BB962C8B-B14F-4D97-AF65-F5344CB8AC3E}">
        <p14:creationId xmlns:p14="http://schemas.microsoft.com/office/powerpoint/2010/main" val="294613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34A9-6CA4-3393-FC97-E8ABDA9663E2}"/>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0B691B27-18EB-FEED-21D7-1131A10BA61D}"/>
              </a:ext>
            </a:extLst>
          </p:cNvPr>
          <p:cNvPicPr>
            <a:picLocks noGrp="1" noChangeAspect="1"/>
          </p:cNvPicPr>
          <p:nvPr>
            <p:ph idx="1"/>
          </p:nvPr>
        </p:nvPicPr>
        <p:blipFill>
          <a:blip r:embed="rId3"/>
          <a:stretch>
            <a:fillRect/>
          </a:stretch>
        </p:blipFill>
        <p:spPr>
          <a:xfrm>
            <a:off x="2463243" y="1429746"/>
            <a:ext cx="6646898" cy="2364332"/>
          </a:xfrm>
        </p:spPr>
      </p:pic>
    </p:spTree>
    <p:extLst>
      <p:ext uri="{BB962C8B-B14F-4D97-AF65-F5344CB8AC3E}">
        <p14:creationId xmlns:p14="http://schemas.microsoft.com/office/powerpoint/2010/main" val="3871080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1299-CE61-F4E9-2869-A480542EFA39}"/>
              </a:ext>
            </a:extLst>
          </p:cNvPr>
          <p:cNvSpPr>
            <a:spLocks noGrp="1"/>
          </p:cNvSpPr>
          <p:nvPr>
            <p:ph type="title"/>
          </p:nvPr>
        </p:nvSpPr>
        <p:spPr>
          <a:xfrm>
            <a:off x="838200" y="365125"/>
            <a:ext cx="10515600" cy="282575"/>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9030DDD7-BB6E-F8C0-94F1-524819176CC3}"/>
              </a:ext>
            </a:extLst>
          </p:cNvPr>
          <p:cNvSpPr>
            <a:spLocks noGrp="1"/>
          </p:cNvSpPr>
          <p:nvPr>
            <p:ph idx="1"/>
          </p:nvPr>
        </p:nvSpPr>
        <p:spPr>
          <a:xfrm>
            <a:off x="838200" y="927100"/>
            <a:ext cx="10617200" cy="5565775"/>
          </a:xfrm>
        </p:spPr>
        <p:txBody>
          <a:bodyPr>
            <a:normAutofit/>
          </a:bodyPr>
          <a:lstStyle/>
          <a:p>
            <a:r>
              <a:rPr lang="en-US" sz="2400" b="0" i="0" u="none" strike="noStrike" baseline="0" dirty="0">
                <a:solidFill>
                  <a:srgbClr val="000000"/>
                </a:solidFill>
                <a:latin typeface="ITC Cheltenham"/>
              </a:rPr>
              <a:t>Good improvement with </a:t>
            </a:r>
            <a:r>
              <a:rPr lang="en-US" sz="2400" b="0" i="0" u="none" strike="noStrike" baseline="0" dirty="0" err="1">
                <a:solidFill>
                  <a:srgbClr val="000000"/>
                </a:solidFill>
                <a:latin typeface="ITC Cheltenham"/>
              </a:rPr>
              <a:t>revasc</a:t>
            </a:r>
            <a:r>
              <a:rPr lang="en-US" sz="2400" b="0" i="0" u="none" strike="noStrike" baseline="0" dirty="0">
                <a:solidFill>
                  <a:srgbClr val="000000"/>
                </a:solidFill>
                <a:latin typeface="ITC Cheltenham"/>
              </a:rPr>
              <a:t> </a:t>
            </a:r>
            <a:r>
              <a:rPr lang="en-US" sz="2400" dirty="0">
                <a:solidFill>
                  <a:srgbClr val="000000"/>
                </a:solidFill>
                <a:latin typeface="ITC Cheltenham"/>
              </a:rPr>
              <a:t>-</a:t>
            </a:r>
            <a:r>
              <a:rPr lang="en-US" sz="2400" b="0" i="0" u="none" strike="noStrike" baseline="0" dirty="0">
                <a:solidFill>
                  <a:srgbClr val="000000"/>
                </a:solidFill>
                <a:latin typeface="ITC Cheltenham"/>
              </a:rPr>
              <a:t> if large areas of hibernating and/or stunned myocardium (</a:t>
            </a:r>
            <a:r>
              <a:rPr lang="en-US" sz="2400" b="0" i="0" u="none" strike="noStrike" baseline="0" dirty="0">
                <a:solidFill>
                  <a:srgbClr val="000000"/>
                </a:solidFill>
                <a:latin typeface="TnQ"/>
              </a:rPr>
              <a:t>∼</a:t>
            </a:r>
            <a:r>
              <a:rPr lang="en-US" sz="2400" b="0" i="0" u="none" strike="noStrike" baseline="0" dirty="0">
                <a:solidFill>
                  <a:srgbClr val="000000"/>
                </a:solidFill>
                <a:latin typeface="ITC Cheltenham"/>
              </a:rPr>
              <a:t>20% of the LV mass) </a:t>
            </a:r>
          </a:p>
          <a:p>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extent of nonviable or scarred myocardium by 18F-FDG PET correlates inversely with changes in LVEF after revascularization. </a:t>
            </a:r>
          </a:p>
          <a:p>
            <a:endParaRPr lang="en-US" sz="2400" b="0" i="0" u="none" strike="noStrike" baseline="0" dirty="0">
              <a:solidFill>
                <a:srgbClr val="000000"/>
              </a:solidFill>
              <a:latin typeface="ITC Cheltenham"/>
            </a:endParaRPr>
          </a:p>
          <a:p>
            <a:r>
              <a:rPr lang="en-US" sz="2400" b="0" i="0" u="none" strike="noStrike" baseline="0" dirty="0">
                <a:solidFill>
                  <a:srgbClr val="000000"/>
                </a:solidFill>
                <a:latin typeface="ITC Cheltenham"/>
              </a:rPr>
              <a:t>ischemic, viable myocardium among patients with severe LV dysfunction identifies patients at higher clinical risk </a:t>
            </a:r>
          </a:p>
          <a:p>
            <a:endParaRPr lang="en-US" sz="2400" b="0" i="0" u="none" strike="noStrike" baseline="0" dirty="0">
              <a:solidFill>
                <a:srgbClr val="000000"/>
              </a:solidFill>
              <a:latin typeface="ITC Cheltenham"/>
            </a:endParaRPr>
          </a:p>
          <a:p>
            <a:r>
              <a:rPr lang="en-IN" sz="2400" b="0" i="0" u="none" strike="noStrike" baseline="0" dirty="0">
                <a:solidFill>
                  <a:srgbClr val="000000"/>
                </a:solidFill>
                <a:latin typeface="ITC Cheltenham"/>
              </a:rPr>
              <a:t>PARR-2 clinical trial </a:t>
            </a:r>
            <a:r>
              <a:rPr lang="en-US" sz="2400" b="0" i="0" u="none" strike="noStrike" baseline="0" dirty="0">
                <a:solidFill>
                  <a:srgbClr val="000000"/>
                </a:solidFill>
                <a:latin typeface="ITC Cheltenham"/>
              </a:rPr>
              <a:t>were randomized to PET-guided management versus standard clinical care did not demonstrate an overall benefit of PET </a:t>
            </a:r>
          </a:p>
        </p:txBody>
      </p:sp>
    </p:spTree>
    <p:extLst>
      <p:ext uri="{BB962C8B-B14F-4D97-AF65-F5344CB8AC3E}">
        <p14:creationId xmlns:p14="http://schemas.microsoft.com/office/powerpoint/2010/main" val="15322513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B959-677C-AD41-5F8C-802A5B340025}"/>
              </a:ext>
            </a:extLst>
          </p:cNvPr>
          <p:cNvSpPr>
            <a:spLocks noGrp="1"/>
          </p:cNvSpPr>
          <p:nvPr>
            <p:ph type="title"/>
          </p:nvPr>
        </p:nvSpPr>
        <p:spPr>
          <a:xfrm>
            <a:off x="838200" y="365126"/>
            <a:ext cx="10515600" cy="315912"/>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97B4A234-9287-AA0C-1423-F021B6F00AB0}"/>
              </a:ext>
            </a:extLst>
          </p:cNvPr>
          <p:cNvSpPr>
            <a:spLocks noGrp="1"/>
          </p:cNvSpPr>
          <p:nvPr>
            <p:ph idx="1"/>
          </p:nvPr>
        </p:nvSpPr>
        <p:spPr>
          <a:xfrm>
            <a:off x="838200" y="1028700"/>
            <a:ext cx="10515600" cy="5148263"/>
          </a:xfrm>
        </p:spPr>
        <p:txBody>
          <a:bodyPr>
            <a:normAutofit/>
          </a:bodyPr>
          <a:lstStyle/>
          <a:p>
            <a:r>
              <a:rPr lang="en-US" sz="2400" b="0" i="0" u="none" strike="noStrike" baseline="0" dirty="0">
                <a:solidFill>
                  <a:srgbClr val="000000"/>
                </a:solidFill>
                <a:latin typeface="ITC Cheltenham"/>
              </a:rPr>
              <a:t>Surgical Treatment of Ischemic Heart Failure (STICH) trial, especially its ancillary viability </a:t>
            </a:r>
            <a:r>
              <a:rPr lang="en-US" sz="2400" b="0" i="0" u="none" strike="noStrike" baseline="0" dirty="0" err="1">
                <a:solidFill>
                  <a:srgbClr val="000000"/>
                </a:solidFill>
                <a:latin typeface="ITC Cheltenham"/>
              </a:rPr>
              <a:t>substudy</a:t>
            </a:r>
            <a:r>
              <a:rPr lang="en-US" sz="2400" b="0" i="0" u="none" strike="noStrike" baseline="0" dirty="0">
                <a:solidFill>
                  <a:srgbClr val="000000"/>
                </a:solidFill>
                <a:latin typeface="ITC Cheltenham"/>
              </a:rPr>
              <a:t> </a:t>
            </a:r>
          </a:p>
          <a:p>
            <a:endParaRPr lang="en-US" sz="2800" b="0" i="0" u="none" strike="noStrike" baseline="0" dirty="0">
              <a:solidFill>
                <a:srgbClr val="000000"/>
              </a:solidFill>
              <a:latin typeface="ITC Cheltenham"/>
            </a:endParaRPr>
          </a:p>
          <a:p>
            <a:endParaRPr lang="en-US" dirty="0">
              <a:solidFill>
                <a:srgbClr val="000000"/>
              </a:solidFill>
              <a:latin typeface="ITC Cheltenham"/>
            </a:endParaRPr>
          </a:p>
          <a:p>
            <a:endParaRPr lang="en-US" sz="2800" b="0" i="0" u="none" strike="noStrike" baseline="0" dirty="0">
              <a:solidFill>
                <a:srgbClr val="000000"/>
              </a:solidFill>
              <a:latin typeface="ITC Cheltenham"/>
            </a:endParaRPr>
          </a:p>
          <a:p>
            <a:endParaRPr lang="en-US" dirty="0">
              <a:solidFill>
                <a:srgbClr val="000000"/>
              </a:solidFill>
              <a:latin typeface="ITC Cheltenham"/>
            </a:endParaRPr>
          </a:p>
          <a:p>
            <a:endParaRPr lang="en-US" sz="2800" b="0" i="0" u="none" strike="noStrike" baseline="0" dirty="0">
              <a:solidFill>
                <a:srgbClr val="000000"/>
              </a:solidFill>
              <a:latin typeface="ITC Cheltenham"/>
            </a:endParaRPr>
          </a:p>
          <a:p>
            <a:pPr marL="0" indent="0">
              <a:buNone/>
            </a:pPr>
            <a:endParaRPr lang="en-IN" dirty="0"/>
          </a:p>
        </p:txBody>
      </p:sp>
      <p:pic>
        <p:nvPicPr>
          <p:cNvPr id="5" name="Picture 4">
            <a:extLst>
              <a:ext uri="{FF2B5EF4-FFF2-40B4-BE49-F238E27FC236}">
                <a16:creationId xmlns:a16="http://schemas.microsoft.com/office/drawing/2014/main" id="{6E9BCE32-C799-01AD-61D8-8A422B8588E7}"/>
              </a:ext>
            </a:extLst>
          </p:cNvPr>
          <p:cNvPicPr>
            <a:picLocks noChangeAspect="1"/>
          </p:cNvPicPr>
          <p:nvPr/>
        </p:nvPicPr>
        <p:blipFill>
          <a:blip r:embed="rId2"/>
          <a:stretch>
            <a:fillRect/>
          </a:stretch>
        </p:blipFill>
        <p:spPr>
          <a:xfrm>
            <a:off x="1168232" y="1977949"/>
            <a:ext cx="8737767" cy="3956126"/>
          </a:xfrm>
          <a:prstGeom prst="rect">
            <a:avLst/>
          </a:prstGeom>
        </p:spPr>
      </p:pic>
    </p:spTree>
    <p:extLst>
      <p:ext uri="{BB962C8B-B14F-4D97-AF65-F5344CB8AC3E}">
        <p14:creationId xmlns:p14="http://schemas.microsoft.com/office/powerpoint/2010/main" val="1647049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DE64-068E-3839-064B-2DC8457EE17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83C9600-0D62-3186-CE3C-7A2B1468A3FA}"/>
              </a:ext>
            </a:extLst>
          </p:cNvPr>
          <p:cNvSpPr>
            <a:spLocks noGrp="1"/>
          </p:cNvSpPr>
          <p:nvPr>
            <p:ph idx="1"/>
          </p:nvPr>
        </p:nvSpPr>
        <p:spPr/>
        <p:txBody>
          <a:bodyPr/>
          <a:lstStyle/>
          <a:p>
            <a:r>
              <a:rPr lang="en-US" sz="2800" b="0" i="0" u="none" strike="noStrike" baseline="0" dirty="0">
                <a:solidFill>
                  <a:srgbClr val="000000"/>
                </a:solidFill>
                <a:latin typeface="ITC Cheltenham"/>
              </a:rPr>
              <a:t>In summary, the STICH trial and its imaging </a:t>
            </a:r>
            <a:r>
              <a:rPr lang="en-US" sz="2800" b="0" i="0" u="none" strike="noStrike" baseline="0" dirty="0" err="1">
                <a:solidFill>
                  <a:srgbClr val="000000"/>
                </a:solidFill>
                <a:latin typeface="ITC Cheltenham"/>
              </a:rPr>
              <a:t>substudies</a:t>
            </a:r>
            <a:r>
              <a:rPr lang="en-US" sz="2800" b="0" i="0" u="none" strike="noStrike" baseline="0" dirty="0">
                <a:solidFill>
                  <a:srgbClr val="000000"/>
                </a:solidFill>
                <a:latin typeface="ITC Cheltenham"/>
              </a:rPr>
              <a:t> suggest that among patients with </a:t>
            </a:r>
            <a:r>
              <a:rPr lang="en-US" sz="2800" b="0" i="1" u="none" strike="noStrike" baseline="0" dirty="0">
                <a:solidFill>
                  <a:srgbClr val="000000"/>
                </a:solidFill>
                <a:latin typeface="ITC Cheltenham"/>
              </a:rPr>
              <a:t>heart failure </a:t>
            </a:r>
            <a:r>
              <a:rPr lang="en-US" sz="2800" b="0" i="0" u="none" strike="noStrike" baseline="0" dirty="0">
                <a:solidFill>
                  <a:srgbClr val="000000"/>
                </a:solidFill>
                <a:latin typeface="ITC Cheltenham"/>
              </a:rPr>
              <a:t>and </a:t>
            </a:r>
            <a:r>
              <a:rPr lang="en-US" sz="2800" b="0" i="1" u="none" strike="noStrike" baseline="0" dirty="0">
                <a:solidFill>
                  <a:srgbClr val="000000"/>
                </a:solidFill>
                <a:latin typeface="ITC Cheltenham"/>
              </a:rPr>
              <a:t>end-stage LV remodeling</a:t>
            </a:r>
            <a:r>
              <a:rPr lang="en-US" sz="2800" b="0" i="0" u="none" strike="noStrike" baseline="0" dirty="0">
                <a:solidFill>
                  <a:srgbClr val="000000"/>
                </a:solidFill>
                <a:latin typeface="ITC Cheltenham"/>
              </a:rPr>
              <a:t>, identification of moderate ischemia or viability is not associated with a significant survival advantage from revascularization</a:t>
            </a:r>
            <a:endParaRPr lang="en-IN" sz="2800" dirty="0"/>
          </a:p>
          <a:p>
            <a:endParaRPr lang="en-IN" dirty="0"/>
          </a:p>
        </p:txBody>
      </p:sp>
    </p:spTree>
    <p:extLst>
      <p:ext uri="{BB962C8B-B14F-4D97-AF65-F5344CB8AC3E}">
        <p14:creationId xmlns:p14="http://schemas.microsoft.com/office/powerpoint/2010/main" val="30507514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0EEB-9706-ABF1-4FBD-4F3AEAA2E376}"/>
              </a:ext>
            </a:extLst>
          </p:cNvPr>
          <p:cNvSpPr>
            <a:spLocks noGrp="1"/>
          </p:cNvSpPr>
          <p:nvPr>
            <p:ph type="title"/>
          </p:nvPr>
        </p:nvSpPr>
        <p:spPr>
          <a:xfrm>
            <a:off x="838200" y="365126"/>
            <a:ext cx="10515600" cy="849526"/>
          </a:xfrm>
        </p:spPr>
        <p:txBody>
          <a:bodyPr/>
          <a:lstStyle/>
          <a:p>
            <a:r>
              <a:rPr lang="en-IN" dirty="0"/>
              <a:t>Cardiac amyloidosis</a:t>
            </a:r>
          </a:p>
        </p:txBody>
      </p:sp>
      <p:sp>
        <p:nvSpPr>
          <p:cNvPr id="3" name="Content Placeholder 2">
            <a:extLst>
              <a:ext uri="{FF2B5EF4-FFF2-40B4-BE49-F238E27FC236}">
                <a16:creationId xmlns:a16="http://schemas.microsoft.com/office/drawing/2014/main" id="{DC3DBB88-49F8-4A30-7C7E-8B988715B51B}"/>
              </a:ext>
            </a:extLst>
          </p:cNvPr>
          <p:cNvSpPr>
            <a:spLocks noGrp="1"/>
          </p:cNvSpPr>
          <p:nvPr>
            <p:ph idx="1"/>
          </p:nvPr>
        </p:nvSpPr>
        <p:spPr>
          <a:xfrm>
            <a:off x="838200" y="1364776"/>
            <a:ext cx="10515600" cy="4812187"/>
          </a:xfrm>
        </p:spPr>
        <p:txBody>
          <a:bodyPr/>
          <a:lstStyle/>
          <a:p>
            <a:r>
              <a:rPr lang="en-US" sz="2000" b="0" i="0" u="none" strike="noStrike" baseline="0" dirty="0">
                <a:solidFill>
                  <a:srgbClr val="000000"/>
                </a:solidFill>
                <a:latin typeface="ITC Cheltenham"/>
              </a:rPr>
              <a:t>Misfolded proteins  </a:t>
            </a:r>
            <a:r>
              <a:rPr lang="en-IN" sz="2000" b="0" i="0" u="none" strike="noStrike" baseline="0" dirty="0">
                <a:solidFill>
                  <a:srgbClr val="000000"/>
                </a:solidFill>
                <a:latin typeface="ITC Cheltenham"/>
              </a:rPr>
              <a:t>AL amyloidosis,  </a:t>
            </a:r>
            <a:r>
              <a:rPr lang="en-US" sz="2000" b="0" i="0" u="none" strike="noStrike" baseline="0" dirty="0">
                <a:solidFill>
                  <a:srgbClr val="000000"/>
                </a:solidFill>
                <a:latin typeface="ITC Cheltenham"/>
              </a:rPr>
              <a:t>wild-type ATTR or hereditary ATTR</a:t>
            </a:r>
          </a:p>
          <a:p>
            <a:r>
              <a:rPr lang="en-US" sz="2000" dirty="0">
                <a:solidFill>
                  <a:srgbClr val="000000"/>
                </a:solidFill>
                <a:latin typeface="ITC Cheltenham"/>
              </a:rPr>
              <a:t>Present with </a:t>
            </a:r>
            <a:r>
              <a:rPr lang="en-US" sz="2000" b="0" i="0" u="none" strike="noStrike" baseline="0" dirty="0">
                <a:solidFill>
                  <a:srgbClr val="000000"/>
                </a:solidFill>
                <a:latin typeface="ITC Cheltenham"/>
              </a:rPr>
              <a:t> </a:t>
            </a:r>
            <a:r>
              <a:rPr lang="en-US" sz="2000" b="0" i="0" u="none" strike="noStrike" baseline="0" dirty="0" err="1">
                <a:solidFill>
                  <a:srgbClr val="000000"/>
                </a:solidFill>
                <a:latin typeface="ITC Cheltenham"/>
              </a:rPr>
              <a:t>HFpEF</a:t>
            </a:r>
            <a:r>
              <a:rPr lang="en-US" sz="2000" b="0" i="0" u="none" strike="noStrike" baseline="0" dirty="0">
                <a:solidFill>
                  <a:srgbClr val="000000"/>
                </a:solidFill>
                <a:latin typeface="ITC Cheltenham"/>
              </a:rPr>
              <a:t> </a:t>
            </a:r>
            <a:endParaRPr lang="en-US" sz="2000" dirty="0">
              <a:solidFill>
                <a:srgbClr val="000000"/>
              </a:solidFill>
              <a:latin typeface="ITC Cheltenham"/>
            </a:endParaRPr>
          </a:p>
          <a:p>
            <a:r>
              <a:rPr lang="en-US" sz="2000" b="0" i="0" u="none" strike="noStrike" baseline="0" dirty="0">
                <a:solidFill>
                  <a:srgbClr val="000000"/>
                </a:solidFill>
                <a:latin typeface="ITC Cheltenham"/>
              </a:rPr>
              <a:t>AL amyloidosis </a:t>
            </a:r>
            <a:r>
              <a:rPr lang="en-US" sz="2000" dirty="0">
                <a:solidFill>
                  <a:srgbClr val="000000"/>
                </a:solidFill>
                <a:latin typeface="ITC Cheltenham"/>
                <a:sym typeface="Wingdings" panose="05000000000000000000" pitchFamily="2" charset="2"/>
              </a:rPr>
              <a:t></a:t>
            </a:r>
            <a:r>
              <a:rPr lang="en-US" sz="2000" b="0" i="0" u="none" strike="noStrike" baseline="0" dirty="0">
                <a:solidFill>
                  <a:srgbClr val="000000"/>
                </a:solidFill>
                <a:latin typeface="ITC Cheltenham"/>
              </a:rPr>
              <a:t> chemotherapy TTR-CA is treated by TTR stabilization (</a:t>
            </a:r>
            <a:r>
              <a:rPr lang="en-US" sz="2000" b="0" i="0" u="none" strike="noStrike" baseline="0" dirty="0" err="1">
                <a:solidFill>
                  <a:srgbClr val="000000"/>
                </a:solidFill>
                <a:latin typeface="ITC Cheltenham"/>
              </a:rPr>
              <a:t>tafamidis</a:t>
            </a:r>
            <a:r>
              <a:rPr lang="en-US" sz="2000" b="0" i="0" u="none" strike="noStrike" baseline="0" dirty="0">
                <a:solidFill>
                  <a:srgbClr val="000000"/>
                </a:solidFill>
                <a:latin typeface="ITC Cheltenham"/>
              </a:rPr>
              <a:t>) </a:t>
            </a:r>
          </a:p>
          <a:p>
            <a:r>
              <a:rPr lang="en-US" sz="2000" b="0" i="0" u="none" strike="noStrike" baseline="0" dirty="0">
                <a:solidFill>
                  <a:srgbClr val="000000"/>
                </a:solidFill>
                <a:latin typeface="ITC Cheltenham"/>
              </a:rPr>
              <a:t>neuropathy is treated by silencing TTR gene products (</a:t>
            </a:r>
            <a:r>
              <a:rPr lang="en-US" sz="2000" b="0" i="0" u="none" strike="noStrike" baseline="0" dirty="0" err="1">
                <a:solidFill>
                  <a:srgbClr val="000000"/>
                </a:solidFill>
                <a:latin typeface="ITC Cheltenham"/>
              </a:rPr>
              <a:t>patisiran</a:t>
            </a:r>
            <a:r>
              <a:rPr lang="en-US" sz="2000" b="0" i="0" u="none" strike="noStrike" baseline="0" dirty="0">
                <a:solidFill>
                  <a:srgbClr val="000000"/>
                </a:solidFill>
                <a:latin typeface="ITC Cheltenham"/>
              </a:rPr>
              <a:t> and </a:t>
            </a:r>
            <a:r>
              <a:rPr lang="en-US" sz="2000" b="0" i="0" u="none" strike="noStrike" baseline="0" dirty="0" err="1">
                <a:solidFill>
                  <a:srgbClr val="000000"/>
                </a:solidFill>
                <a:latin typeface="ITC Cheltenham"/>
              </a:rPr>
              <a:t>inotersen</a:t>
            </a:r>
            <a:r>
              <a:rPr lang="en-US" sz="2000" b="0" i="0" u="none" strike="noStrike" baseline="0" dirty="0">
                <a:solidFill>
                  <a:srgbClr val="000000"/>
                </a:solidFill>
                <a:latin typeface="ITC Cheltenham"/>
              </a:rPr>
              <a:t>) </a:t>
            </a:r>
            <a:endParaRPr lang="en-US" sz="2000" dirty="0">
              <a:solidFill>
                <a:srgbClr val="000000"/>
              </a:solidFill>
              <a:latin typeface="ITC Cheltenham"/>
            </a:endParaRPr>
          </a:p>
          <a:p>
            <a:r>
              <a:rPr lang="en-IN" sz="2400" b="1" i="0" u="none" strike="noStrike" baseline="0" dirty="0">
                <a:solidFill>
                  <a:srgbClr val="000000"/>
                </a:solidFill>
                <a:latin typeface="ITC Cheltenham"/>
              </a:rPr>
              <a:t>bone-avid radiotracers </a:t>
            </a:r>
            <a:r>
              <a:rPr lang="en-US" sz="2000" b="0" i="0" u="none" strike="noStrike" baseline="0" dirty="0">
                <a:solidFill>
                  <a:srgbClr val="000000"/>
                </a:solidFill>
                <a:latin typeface="ITC Cheltenham"/>
              </a:rPr>
              <a:t>increased up take in ATTR&gt; AL cardiac </a:t>
            </a:r>
            <a:r>
              <a:rPr lang="en-US" sz="2000" b="0" i="0" u="none" strike="noStrike" baseline="0" dirty="0" err="1">
                <a:solidFill>
                  <a:srgbClr val="000000"/>
                </a:solidFill>
                <a:latin typeface="ITC Cheltenham"/>
              </a:rPr>
              <a:t>amyloidsis</a:t>
            </a:r>
            <a:endParaRPr lang="en-US" sz="2000" b="0" i="0" u="none" strike="noStrike" baseline="0" dirty="0">
              <a:solidFill>
                <a:srgbClr val="000000"/>
              </a:solidFill>
              <a:latin typeface="ITC Cheltenham"/>
            </a:endParaRPr>
          </a:p>
          <a:p>
            <a:r>
              <a:rPr lang="en-IN" sz="2000" b="1" i="0" u="none" strike="noStrike" baseline="0" dirty="0">
                <a:solidFill>
                  <a:srgbClr val="FF0000"/>
                </a:solidFill>
                <a:latin typeface="ITC Cheltenham"/>
              </a:rPr>
              <a:t>99mTc-PYP/ DPD/HMDP scan for ATTR-CA </a:t>
            </a:r>
            <a:endParaRPr lang="en-US" sz="2000" b="1" dirty="0">
              <a:solidFill>
                <a:srgbClr val="FF0000"/>
              </a:solidFill>
              <a:latin typeface="ITC Cheltenham"/>
            </a:endParaRPr>
          </a:p>
          <a:p>
            <a:r>
              <a:rPr lang="en-US" sz="2000" dirty="0">
                <a:solidFill>
                  <a:srgbClr val="000000"/>
                </a:solidFill>
                <a:latin typeface="ITC Cheltenham"/>
              </a:rPr>
              <a:t>G</a:t>
            </a:r>
            <a:r>
              <a:rPr lang="en-US" sz="2000" b="0" i="0" u="none" strike="noStrike" baseline="0" dirty="0">
                <a:solidFill>
                  <a:srgbClr val="000000"/>
                </a:solidFill>
                <a:latin typeface="ITC Cheltenham"/>
              </a:rPr>
              <a:t>rade 2 or 3 +</a:t>
            </a:r>
            <a:r>
              <a:rPr lang="en-US" sz="2000" b="0" i="0" u="none" strike="noStrike" baseline="0" dirty="0" err="1">
                <a:solidFill>
                  <a:srgbClr val="000000"/>
                </a:solidFill>
                <a:latin typeface="ITC Cheltenham"/>
              </a:rPr>
              <a:t>ve</a:t>
            </a:r>
            <a:r>
              <a:rPr lang="en-US" sz="2000" b="0" i="0" u="none" strike="noStrike" baseline="0" dirty="0">
                <a:solidFill>
                  <a:srgbClr val="000000"/>
                </a:solidFill>
                <a:latin typeface="ITC Cheltenham"/>
              </a:rPr>
              <a:t> 99mTc-PYP/DPD/HMDP ATTR amyloidosis with nearly 100% specificity and 71% sensitivity </a:t>
            </a:r>
          </a:p>
          <a:p>
            <a:r>
              <a:rPr lang="en-US" sz="2000" b="0" i="0" u="none" strike="noStrike" baseline="0" dirty="0">
                <a:solidFill>
                  <a:srgbClr val="000000"/>
                </a:solidFill>
                <a:latin typeface="ITC Cheltenham"/>
              </a:rPr>
              <a:t>tracers to image AL cardiac amyloidosis. serum amyloid P-component SPECT is used in the United Kingdom </a:t>
            </a:r>
            <a:endParaRPr lang="en-US" sz="2000" dirty="0">
              <a:solidFill>
                <a:srgbClr val="000000"/>
              </a:solidFill>
              <a:latin typeface="ITC Cheltenham"/>
            </a:endParaRPr>
          </a:p>
          <a:p>
            <a:r>
              <a:rPr lang="en-IN" sz="2400" b="1" i="0" u="none" strike="noStrike" baseline="0" dirty="0">
                <a:solidFill>
                  <a:srgbClr val="FF0000"/>
                </a:solidFill>
                <a:latin typeface="ITC Cheltenham"/>
              </a:rPr>
              <a:t>18F-florbetapir</a:t>
            </a:r>
            <a:r>
              <a:rPr lang="en-IN" sz="2000" b="0" i="0" u="none" strike="noStrike" baseline="0" dirty="0">
                <a:solidFill>
                  <a:srgbClr val="000000"/>
                </a:solidFill>
                <a:latin typeface="ITC Cheltenham"/>
              </a:rPr>
              <a:t> </a:t>
            </a:r>
            <a:r>
              <a:rPr lang="en-US" sz="2000" b="0" i="0" u="none" strike="noStrike" baseline="0" dirty="0">
                <a:solidFill>
                  <a:srgbClr val="000000"/>
                </a:solidFill>
                <a:latin typeface="ITC Cheltenham"/>
              </a:rPr>
              <a:t>that early cardiac AL amyloid deposits can be identified using 18F-florbetapir </a:t>
            </a:r>
            <a:r>
              <a:rPr lang="en-US" sz="2000" b="1" i="0" u="none" strike="noStrike" baseline="0" dirty="0">
                <a:solidFill>
                  <a:srgbClr val="FF0000"/>
                </a:solidFill>
                <a:latin typeface="ITC Cheltenham"/>
              </a:rPr>
              <a:t>and 11C-Pittsburgh-B-Compound </a:t>
            </a:r>
            <a:r>
              <a:rPr lang="en-US" sz="2000" b="0" i="0" u="none" strike="noStrike" baseline="0" dirty="0">
                <a:solidFill>
                  <a:srgbClr val="000000"/>
                </a:solidFill>
                <a:latin typeface="ITC Cheltenham"/>
              </a:rPr>
              <a:t>imaging</a:t>
            </a:r>
            <a:r>
              <a:rPr lang="en-US" sz="2000" dirty="0">
                <a:solidFill>
                  <a:srgbClr val="0080AC"/>
                </a:solidFill>
                <a:latin typeface="ITC Cheltenham"/>
              </a:rPr>
              <a:t> </a:t>
            </a:r>
            <a:r>
              <a:rPr lang="en-US" sz="2000" b="0" i="0" u="none" strike="noStrike" baseline="0" dirty="0">
                <a:solidFill>
                  <a:srgbClr val="000000"/>
                </a:solidFill>
                <a:latin typeface="ITC Cheltenham"/>
              </a:rPr>
              <a:t>before clinically evident changes in cardiac structure (increased LV thickness) or cardiac biomarker release</a:t>
            </a:r>
            <a:r>
              <a:rPr lang="en-US" sz="1800" b="0" i="0" u="none" strike="noStrike" baseline="0" dirty="0">
                <a:solidFill>
                  <a:srgbClr val="000000"/>
                </a:solidFill>
                <a:latin typeface="ITC Cheltenham"/>
              </a:rPr>
              <a:t>. </a:t>
            </a:r>
            <a:endParaRPr lang="en-IN" dirty="0"/>
          </a:p>
        </p:txBody>
      </p:sp>
    </p:spTree>
    <p:extLst>
      <p:ext uri="{BB962C8B-B14F-4D97-AF65-F5344CB8AC3E}">
        <p14:creationId xmlns:p14="http://schemas.microsoft.com/office/powerpoint/2010/main" val="4063969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7164-C688-6CB5-76BB-9FA33815A50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5C7131D7-77C5-F8BC-0AAA-D99792E5C157}"/>
              </a:ext>
            </a:extLst>
          </p:cNvPr>
          <p:cNvPicPr>
            <a:picLocks noGrp="1" noChangeAspect="1"/>
          </p:cNvPicPr>
          <p:nvPr>
            <p:ph idx="1"/>
          </p:nvPr>
        </p:nvPicPr>
        <p:blipFill>
          <a:blip r:embed="rId3"/>
          <a:stretch>
            <a:fillRect/>
          </a:stretch>
        </p:blipFill>
        <p:spPr>
          <a:xfrm>
            <a:off x="-72914" y="95534"/>
            <a:ext cx="12264913" cy="6660107"/>
          </a:xfrm>
        </p:spPr>
      </p:pic>
    </p:spTree>
    <p:extLst>
      <p:ext uri="{BB962C8B-B14F-4D97-AF65-F5344CB8AC3E}">
        <p14:creationId xmlns:p14="http://schemas.microsoft.com/office/powerpoint/2010/main" val="4133195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B310-E4A6-25DD-8CC8-B51E6A2BE50C}"/>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2E88089A-1745-5047-A42E-3187C6BA16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909" y="0"/>
            <a:ext cx="8256114" cy="6858000"/>
          </a:xfrm>
        </p:spPr>
      </p:pic>
    </p:spTree>
    <p:extLst>
      <p:ext uri="{BB962C8B-B14F-4D97-AF65-F5344CB8AC3E}">
        <p14:creationId xmlns:p14="http://schemas.microsoft.com/office/powerpoint/2010/main" val="17308911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52CA-BD9D-193F-7268-AE2CF1D997BF}"/>
              </a:ext>
            </a:extLst>
          </p:cNvPr>
          <p:cNvSpPr>
            <a:spLocks noGrp="1"/>
          </p:cNvSpPr>
          <p:nvPr>
            <p:ph type="title"/>
          </p:nvPr>
        </p:nvSpPr>
        <p:spPr/>
        <p:txBody>
          <a:bodyPr/>
          <a:lstStyle/>
          <a:p>
            <a:r>
              <a:rPr lang="en-IN" dirty="0"/>
              <a:t>Sarcoid cardiomyopathy</a:t>
            </a:r>
          </a:p>
        </p:txBody>
      </p:sp>
      <p:sp>
        <p:nvSpPr>
          <p:cNvPr id="3" name="Content Placeholder 2">
            <a:extLst>
              <a:ext uri="{FF2B5EF4-FFF2-40B4-BE49-F238E27FC236}">
                <a16:creationId xmlns:a16="http://schemas.microsoft.com/office/drawing/2014/main" id="{30DC0679-BD9B-EE96-4906-78982D6890D6}"/>
              </a:ext>
            </a:extLst>
          </p:cNvPr>
          <p:cNvSpPr>
            <a:spLocks noGrp="1"/>
          </p:cNvSpPr>
          <p:nvPr>
            <p:ph idx="1"/>
          </p:nvPr>
        </p:nvSpPr>
        <p:spPr/>
        <p:txBody>
          <a:bodyPr/>
          <a:lstStyle/>
          <a:p>
            <a:r>
              <a:rPr lang="en-IN" dirty="0"/>
              <a:t>20-25% cardiac involvement is seen</a:t>
            </a:r>
          </a:p>
          <a:p>
            <a:r>
              <a:rPr lang="en-US" sz="2400" b="0" i="0" u="none" strike="noStrike" baseline="0" dirty="0">
                <a:solidFill>
                  <a:srgbClr val="000000"/>
                </a:solidFill>
                <a:latin typeface="ITC Cheltenham"/>
              </a:rPr>
              <a:t>focal noncaseating granulomas with multinucleated giant cells </a:t>
            </a:r>
          </a:p>
          <a:p>
            <a:r>
              <a:rPr lang="en-US" sz="2400" dirty="0">
                <a:solidFill>
                  <a:srgbClr val="000000"/>
                </a:solidFill>
                <a:latin typeface="ITC Cheltenham"/>
              </a:rPr>
              <a:t>inflammation </a:t>
            </a:r>
            <a:r>
              <a:rPr lang="en-US" sz="2400" dirty="0">
                <a:solidFill>
                  <a:srgbClr val="000000"/>
                </a:solidFill>
                <a:latin typeface="ITC Cheltenham"/>
                <a:sym typeface="Wingdings" panose="05000000000000000000" pitchFamily="2" charset="2"/>
              </a:rPr>
              <a:t> resolution  fibrotic phase</a:t>
            </a:r>
          </a:p>
          <a:p>
            <a:r>
              <a:rPr lang="en-US" sz="2400" b="0" i="0" u="none" strike="noStrike" baseline="0" dirty="0">
                <a:solidFill>
                  <a:srgbClr val="000000"/>
                </a:solidFill>
                <a:latin typeface="ITC Cheltenham"/>
              </a:rPr>
              <a:t>syncope, sudden death, heart block, atrial or ventricular tachyarrhythmias, and heart failure </a:t>
            </a:r>
          </a:p>
          <a:p>
            <a:r>
              <a:rPr lang="en-US" sz="2400" b="0" i="0" u="none" strike="noStrike" baseline="0" dirty="0">
                <a:solidFill>
                  <a:srgbClr val="000000"/>
                </a:solidFill>
                <a:latin typeface="ITC Cheltenham"/>
              </a:rPr>
              <a:t>biopsy has a low yield focal nature of the cardiac sarcoidosis , MC affected LV</a:t>
            </a:r>
          </a:p>
          <a:p>
            <a:endParaRPr lang="en-US" sz="3200" dirty="0">
              <a:solidFill>
                <a:srgbClr val="000000"/>
              </a:solidFill>
              <a:latin typeface="ITC Cheltenham"/>
            </a:endParaRPr>
          </a:p>
          <a:p>
            <a:endParaRPr lang="en-IN" sz="4400" dirty="0"/>
          </a:p>
        </p:txBody>
      </p:sp>
    </p:spTree>
    <p:extLst>
      <p:ext uri="{BB962C8B-B14F-4D97-AF65-F5344CB8AC3E}">
        <p14:creationId xmlns:p14="http://schemas.microsoft.com/office/powerpoint/2010/main" val="3252591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5342-A0CF-96BE-C11A-F8CF9A6EA8F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31BC15C-1B3A-E22C-2525-3C92CFC1FEDB}"/>
              </a:ext>
            </a:extLst>
          </p:cNvPr>
          <p:cNvPicPr>
            <a:picLocks noGrp="1" noChangeAspect="1"/>
          </p:cNvPicPr>
          <p:nvPr>
            <p:ph idx="1"/>
          </p:nvPr>
        </p:nvPicPr>
        <p:blipFill>
          <a:blip r:embed="rId2"/>
          <a:stretch>
            <a:fillRect/>
          </a:stretch>
        </p:blipFill>
        <p:spPr>
          <a:xfrm>
            <a:off x="518615" y="365125"/>
            <a:ext cx="10515600" cy="2080259"/>
          </a:xfrm>
        </p:spPr>
      </p:pic>
      <p:sp>
        <p:nvSpPr>
          <p:cNvPr id="7" name="TextBox 6">
            <a:extLst>
              <a:ext uri="{FF2B5EF4-FFF2-40B4-BE49-F238E27FC236}">
                <a16:creationId xmlns:a16="http://schemas.microsoft.com/office/drawing/2014/main" id="{F2E1A3FE-1578-01F5-3BFD-F45D3ED557D6}"/>
              </a:ext>
            </a:extLst>
          </p:cNvPr>
          <p:cNvSpPr txBox="1"/>
          <p:nvPr/>
        </p:nvSpPr>
        <p:spPr>
          <a:xfrm>
            <a:off x="838200" y="3324689"/>
            <a:ext cx="8742528" cy="1938992"/>
          </a:xfrm>
          <a:prstGeom prst="rect">
            <a:avLst/>
          </a:prstGeom>
          <a:noFill/>
        </p:spPr>
        <p:txBody>
          <a:bodyPr wrap="square">
            <a:spAutoFit/>
          </a:bodyPr>
          <a:lstStyle/>
          <a:p>
            <a:r>
              <a:rPr lang="en-US" sz="2400" b="0" i="0" u="none" strike="noStrike" baseline="0" dirty="0">
                <a:solidFill>
                  <a:srgbClr val="000000"/>
                </a:solidFill>
                <a:latin typeface="Frutiger"/>
              </a:rPr>
              <a:t>PET scan demonstrates multiple focal regions of intense myocardial uptake including the apical anteroseptal and mid and basal lateral walls </a:t>
            </a:r>
          </a:p>
          <a:p>
            <a:r>
              <a:rPr lang="en-US" sz="2400" b="0" i="0" u="none" strike="noStrike" baseline="0" dirty="0">
                <a:solidFill>
                  <a:srgbClr val="000000"/>
                </a:solidFill>
                <a:latin typeface="Frutiger"/>
              </a:rPr>
              <a:t>supraclavicular, mediastinal, and right-sided internal mammary lymph nodes </a:t>
            </a:r>
            <a:endParaRPr lang="en-IN" sz="7200" dirty="0"/>
          </a:p>
        </p:txBody>
      </p:sp>
    </p:spTree>
    <p:extLst>
      <p:ext uri="{BB962C8B-B14F-4D97-AF65-F5344CB8AC3E}">
        <p14:creationId xmlns:p14="http://schemas.microsoft.com/office/powerpoint/2010/main" val="25978578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ACBF-313F-8324-EFB2-28036C7B068A}"/>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28FA89F-C636-D760-7AED-4C9C47EA8540}"/>
              </a:ext>
            </a:extLst>
          </p:cNvPr>
          <p:cNvPicPr>
            <a:picLocks noGrp="1" noChangeAspect="1"/>
          </p:cNvPicPr>
          <p:nvPr>
            <p:ph idx="1"/>
          </p:nvPr>
        </p:nvPicPr>
        <p:blipFill>
          <a:blip r:embed="rId3"/>
          <a:stretch>
            <a:fillRect/>
          </a:stretch>
        </p:blipFill>
        <p:spPr>
          <a:xfrm>
            <a:off x="0" y="202790"/>
            <a:ext cx="12192000" cy="4737651"/>
          </a:xfrm>
        </p:spPr>
      </p:pic>
      <p:sp>
        <p:nvSpPr>
          <p:cNvPr id="7" name="TextBox 6">
            <a:extLst>
              <a:ext uri="{FF2B5EF4-FFF2-40B4-BE49-F238E27FC236}">
                <a16:creationId xmlns:a16="http://schemas.microsoft.com/office/drawing/2014/main" id="{96A4E06B-2680-F794-7851-4BEDA33BAFA7}"/>
              </a:ext>
            </a:extLst>
          </p:cNvPr>
          <p:cNvSpPr txBox="1"/>
          <p:nvPr/>
        </p:nvSpPr>
        <p:spPr>
          <a:xfrm>
            <a:off x="139890" y="5221728"/>
            <a:ext cx="12052110" cy="707886"/>
          </a:xfrm>
          <a:prstGeom prst="rect">
            <a:avLst/>
          </a:prstGeom>
          <a:noFill/>
        </p:spPr>
        <p:txBody>
          <a:bodyPr wrap="square">
            <a:spAutoFit/>
          </a:bodyPr>
          <a:lstStyle/>
          <a:p>
            <a:r>
              <a:rPr lang="en-US" sz="2000" b="0" i="0" u="none" strike="noStrike" baseline="0" dirty="0">
                <a:solidFill>
                  <a:srgbClr val="000000"/>
                </a:solidFill>
                <a:latin typeface="Frutiger"/>
              </a:rPr>
              <a:t>The perfusion images show a small perfusion defect in the basal </a:t>
            </a:r>
            <a:r>
              <a:rPr lang="en-US" sz="2000" b="0" i="0" u="none" strike="noStrike" baseline="0" dirty="0" err="1">
                <a:solidFill>
                  <a:srgbClr val="000000"/>
                </a:solidFill>
                <a:latin typeface="Frutiger"/>
              </a:rPr>
              <a:t>inferoseptal</a:t>
            </a:r>
            <a:r>
              <a:rPr lang="en-US" sz="2000" b="0" i="0" u="none" strike="noStrike" baseline="0" dirty="0">
                <a:solidFill>
                  <a:srgbClr val="000000"/>
                </a:solidFill>
                <a:latin typeface="Frutiger"/>
              </a:rPr>
              <a:t> wall without corresponding 18F-FDG uptake </a:t>
            </a:r>
            <a:r>
              <a:rPr lang="en-IN" sz="2000" b="0" i="0" u="none" strike="noStrike" baseline="0" dirty="0">
                <a:solidFill>
                  <a:srgbClr val="000000"/>
                </a:solidFill>
                <a:latin typeface="Frutiger"/>
              </a:rPr>
              <a:t>consistent with myocardial scar </a:t>
            </a:r>
            <a:endParaRPr lang="en-IN" sz="5400" dirty="0"/>
          </a:p>
        </p:txBody>
      </p:sp>
    </p:spTree>
    <p:extLst>
      <p:ext uri="{BB962C8B-B14F-4D97-AF65-F5344CB8AC3E}">
        <p14:creationId xmlns:p14="http://schemas.microsoft.com/office/powerpoint/2010/main" val="33507508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0381-AE6C-5F07-5CB4-FCF5B0458F8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DADF0F8-F3EF-D439-C7DD-9371B8576925}"/>
              </a:ext>
            </a:extLst>
          </p:cNvPr>
          <p:cNvSpPr>
            <a:spLocks noGrp="1"/>
          </p:cNvSpPr>
          <p:nvPr>
            <p:ph idx="1"/>
          </p:nvPr>
        </p:nvSpPr>
        <p:spPr>
          <a:xfrm>
            <a:off x="838200" y="5418161"/>
            <a:ext cx="10515600" cy="758801"/>
          </a:xfrm>
        </p:spPr>
        <p:txBody>
          <a:bodyPr/>
          <a:lstStyle/>
          <a:p>
            <a:pPr algn="l"/>
            <a:r>
              <a:rPr lang="en-IN" sz="1800" b="1" i="0" dirty="0">
                <a:solidFill>
                  <a:srgbClr val="004E9D"/>
                </a:solidFill>
                <a:effectLst/>
                <a:latin typeface="Avenir"/>
              </a:rPr>
              <a:t>Management of Cardiac Sarcoidosis in 2020</a:t>
            </a:r>
          </a:p>
          <a:p>
            <a:pPr algn="l"/>
            <a:r>
              <a:rPr lang="en-IN" sz="1800" b="0" i="0" u="none" strike="noStrike" dirty="0">
                <a:solidFill>
                  <a:srgbClr val="004E9D"/>
                </a:solidFill>
                <a:effectLst/>
                <a:latin typeface="Avenir"/>
                <a:hlinkClick r:id="rId2"/>
              </a:rPr>
              <a:t>Nisha </a:t>
            </a:r>
            <a:r>
              <a:rPr lang="en-IN" sz="1800" b="0" i="0" u="none" strike="noStrike" dirty="0" err="1">
                <a:solidFill>
                  <a:srgbClr val="004E9D"/>
                </a:solidFill>
                <a:effectLst/>
                <a:latin typeface="Avenir"/>
                <a:hlinkClick r:id="rId2"/>
              </a:rPr>
              <a:t>Gilotra</a:t>
            </a:r>
            <a:r>
              <a:rPr lang="en-IN" sz="1800" dirty="0">
                <a:solidFill>
                  <a:srgbClr val="004E9D"/>
                </a:solidFill>
                <a:latin typeface="Avenir"/>
              </a:rPr>
              <a:t> </a:t>
            </a:r>
            <a:r>
              <a:rPr lang="en-IN" sz="1800" b="0" i="0" u="none" strike="noStrike" dirty="0">
                <a:solidFill>
                  <a:srgbClr val="004E9D"/>
                </a:solidFill>
                <a:effectLst/>
                <a:latin typeface="Avenir"/>
                <a:hlinkClick r:id="rId3"/>
              </a:rPr>
              <a:t>David Okada</a:t>
            </a:r>
            <a:r>
              <a:rPr lang="en-IN" sz="1800" dirty="0">
                <a:solidFill>
                  <a:srgbClr val="004E9D"/>
                </a:solidFill>
                <a:latin typeface="Avenir"/>
              </a:rPr>
              <a:t> </a:t>
            </a:r>
            <a:r>
              <a:rPr lang="en-IN" sz="1800" b="0" i="0" u="none" strike="noStrike" dirty="0">
                <a:solidFill>
                  <a:srgbClr val="004E9D"/>
                </a:solidFill>
                <a:effectLst/>
                <a:latin typeface="Avenir"/>
                <a:hlinkClick r:id="rId4"/>
              </a:rPr>
              <a:t>Apurva Sharma</a:t>
            </a:r>
            <a:r>
              <a:rPr lang="en-IN" sz="1800" dirty="0">
                <a:solidFill>
                  <a:srgbClr val="004E9D"/>
                </a:solidFill>
                <a:latin typeface="Avenir"/>
              </a:rPr>
              <a:t> </a:t>
            </a:r>
            <a:r>
              <a:rPr lang="en-IN" sz="1800" b="0" i="0" u="none" strike="noStrike" dirty="0">
                <a:solidFill>
                  <a:srgbClr val="004E9D"/>
                </a:solidFill>
                <a:effectLst/>
                <a:latin typeface="Avenir"/>
                <a:hlinkClick r:id="rId5"/>
              </a:rPr>
              <a:t>Jonathan </a:t>
            </a:r>
            <a:r>
              <a:rPr lang="en-IN" sz="1800" b="0" i="0" u="none" strike="noStrike" dirty="0" err="1">
                <a:solidFill>
                  <a:srgbClr val="004E9D"/>
                </a:solidFill>
                <a:effectLst/>
                <a:latin typeface="Avenir"/>
                <a:hlinkClick r:id="rId5"/>
              </a:rPr>
              <a:t>Chrispin</a:t>
            </a:r>
            <a:endParaRPr lang="en-IN" sz="1800" b="0" i="0" dirty="0">
              <a:solidFill>
                <a:srgbClr val="004E9D"/>
              </a:solidFill>
              <a:effectLst/>
              <a:latin typeface="Avenir"/>
            </a:endParaRPr>
          </a:p>
          <a:p>
            <a:endParaRPr lang="en-IN" dirty="0"/>
          </a:p>
        </p:txBody>
      </p:sp>
      <p:pic>
        <p:nvPicPr>
          <p:cNvPr id="7" name="Picture 6">
            <a:extLst>
              <a:ext uri="{FF2B5EF4-FFF2-40B4-BE49-F238E27FC236}">
                <a16:creationId xmlns:a16="http://schemas.microsoft.com/office/drawing/2014/main" id="{8DC0F267-B779-991A-179A-146B405651EB}"/>
              </a:ext>
            </a:extLst>
          </p:cNvPr>
          <p:cNvPicPr>
            <a:picLocks noChangeAspect="1"/>
          </p:cNvPicPr>
          <p:nvPr/>
        </p:nvPicPr>
        <p:blipFill>
          <a:blip r:embed="rId6"/>
          <a:stretch>
            <a:fillRect/>
          </a:stretch>
        </p:blipFill>
        <p:spPr>
          <a:xfrm>
            <a:off x="1918011" y="0"/>
            <a:ext cx="6435838" cy="5065123"/>
          </a:xfrm>
          <a:prstGeom prst="rect">
            <a:avLst/>
          </a:prstGeom>
        </p:spPr>
      </p:pic>
    </p:spTree>
    <p:extLst>
      <p:ext uri="{BB962C8B-B14F-4D97-AF65-F5344CB8AC3E}">
        <p14:creationId xmlns:p14="http://schemas.microsoft.com/office/powerpoint/2010/main" val="139987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DF60-A9A5-79F8-6B6D-209F44226C9A}"/>
              </a:ext>
            </a:extLst>
          </p:cNvPr>
          <p:cNvSpPr>
            <a:spLocks noGrp="1"/>
          </p:cNvSpPr>
          <p:nvPr>
            <p:ph type="title"/>
          </p:nvPr>
        </p:nvSpPr>
        <p:spPr/>
        <p:txBody>
          <a:bodyPr/>
          <a:lstStyle/>
          <a:p>
            <a:pPr algn="ctr"/>
            <a:r>
              <a:rPr lang="en-IN" dirty="0"/>
              <a:t>Reconstruction </a:t>
            </a:r>
            <a:r>
              <a:rPr lang="en-IN" dirty="0" err="1"/>
              <a:t>aprroach</a:t>
            </a:r>
            <a:endParaRPr lang="en-IN" dirty="0"/>
          </a:p>
        </p:txBody>
      </p:sp>
      <p:sp>
        <p:nvSpPr>
          <p:cNvPr id="3" name="Content Placeholder 2">
            <a:extLst>
              <a:ext uri="{FF2B5EF4-FFF2-40B4-BE49-F238E27FC236}">
                <a16:creationId xmlns:a16="http://schemas.microsoft.com/office/drawing/2014/main" id="{CC5A7952-008A-0DB7-F77E-265B1E9E8F92}"/>
              </a:ext>
            </a:extLst>
          </p:cNvPr>
          <p:cNvSpPr>
            <a:spLocks noGrp="1"/>
          </p:cNvSpPr>
          <p:nvPr>
            <p:ph idx="1"/>
          </p:nvPr>
        </p:nvSpPr>
        <p:spPr/>
        <p:txBody>
          <a:bodyPr>
            <a:normAutofit/>
          </a:bodyPr>
          <a:lstStyle/>
          <a:p>
            <a:r>
              <a:rPr lang="en-IN" b="0" i="0" u="none" strike="noStrike" baseline="0" dirty="0">
                <a:solidFill>
                  <a:srgbClr val="000000"/>
                </a:solidFill>
                <a:latin typeface="ITC Cheltenham"/>
              </a:rPr>
              <a:t>filtered back projection (FBP) </a:t>
            </a:r>
          </a:p>
          <a:p>
            <a:r>
              <a:rPr lang="en-US" b="0" i="0" u="none" strike="noStrike" baseline="0" dirty="0">
                <a:solidFill>
                  <a:srgbClr val="000000"/>
                </a:solidFill>
                <a:latin typeface="ITC Cheltenham"/>
              </a:rPr>
              <a:t>ordered subset expectation maximization (OSEM</a:t>
            </a:r>
            <a:r>
              <a:rPr lang="en-US" sz="2000" b="0" i="0" u="none" strike="noStrike" baseline="0" dirty="0">
                <a:solidFill>
                  <a:srgbClr val="000000"/>
                </a:solidFill>
                <a:latin typeface="ITC Cheltenham"/>
              </a:rPr>
              <a:t>). </a:t>
            </a:r>
            <a:endParaRPr lang="en-IN" sz="4400" dirty="0"/>
          </a:p>
        </p:txBody>
      </p:sp>
      <p:pic>
        <p:nvPicPr>
          <p:cNvPr id="5" name="Picture 4">
            <a:extLst>
              <a:ext uri="{FF2B5EF4-FFF2-40B4-BE49-F238E27FC236}">
                <a16:creationId xmlns:a16="http://schemas.microsoft.com/office/drawing/2014/main" id="{6A89674F-E431-32DC-82AE-9C3A495FEDC3}"/>
              </a:ext>
            </a:extLst>
          </p:cNvPr>
          <p:cNvPicPr>
            <a:picLocks noChangeAspect="1"/>
          </p:cNvPicPr>
          <p:nvPr/>
        </p:nvPicPr>
        <p:blipFill>
          <a:blip r:embed="rId3"/>
          <a:stretch>
            <a:fillRect/>
          </a:stretch>
        </p:blipFill>
        <p:spPr>
          <a:xfrm>
            <a:off x="2096218" y="3306672"/>
            <a:ext cx="5623645" cy="2870291"/>
          </a:xfrm>
          <a:prstGeom prst="rect">
            <a:avLst/>
          </a:prstGeom>
        </p:spPr>
      </p:pic>
    </p:spTree>
    <p:extLst>
      <p:ext uri="{BB962C8B-B14F-4D97-AF65-F5344CB8AC3E}">
        <p14:creationId xmlns:p14="http://schemas.microsoft.com/office/powerpoint/2010/main" val="470332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612D-7CCB-79A1-B892-E7A15BF9E204}"/>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788DB68-F4EF-0D35-E651-5D30EB6D9BC6}"/>
              </a:ext>
            </a:extLst>
          </p:cNvPr>
          <p:cNvPicPr>
            <a:picLocks noGrp="1" noChangeAspect="1"/>
          </p:cNvPicPr>
          <p:nvPr>
            <p:ph idx="1"/>
          </p:nvPr>
        </p:nvPicPr>
        <p:blipFill>
          <a:blip r:embed="rId2"/>
          <a:stretch>
            <a:fillRect/>
          </a:stretch>
        </p:blipFill>
        <p:spPr>
          <a:xfrm>
            <a:off x="212082" y="1027906"/>
            <a:ext cx="11767836" cy="2510785"/>
          </a:xfrm>
        </p:spPr>
      </p:pic>
    </p:spTree>
    <p:extLst>
      <p:ext uri="{BB962C8B-B14F-4D97-AF65-F5344CB8AC3E}">
        <p14:creationId xmlns:p14="http://schemas.microsoft.com/office/powerpoint/2010/main" val="557763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8DB2-7716-0E89-61A2-442FFDFF8E0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E9BE0A8-0714-E2EF-4B05-80D13D4240EC}"/>
              </a:ext>
            </a:extLst>
          </p:cNvPr>
          <p:cNvPicPr>
            <a:picLocks noGrp="1" noChangeAspect="1"/>
          </p:cNvPicPr>
          <p:nvPr>
            <p:ph idx="1"/>
          </p:nvPr>
        </p:nvPicPr>
        <p:blipFill>
          <a:blip r:embed="rId3"/>
          <a:stretch>
            <a:fillRect/>
          </a:stretch>
        </p:blipFill>
        <p:spPr>
          <a:xfrm>
            <a:off x="92624" y="1"/>
            <a:ext cx="12099375" cy="5158854"/>
          </a:xfrm>
        </p:spPr>
      </p:pic>
      <p:sp>
        <p:nvSpPr>
          <p:cNvPr id="7" name="TextBox 6">
            <a:extLst>
              <a:ext uri="{FF2B5EF4-FFF2-40B4-BE49-F238E27FC236}">
                <a16:creationId xmlns:a16="http://schemas.microsoft.com/office/drawing/2014/main" id="{D10BE20F-E78C-244F-44A3-E2CB52D43D8D}"/>
              </a:ext>
            </a:extLst>
          </p:cNvPr>
          <p:cNvSpPr txBox="1"/>
          <p:nvPr/>
        </p:nvSpPr>
        <p:spPr>
          <a:xfrm>
            <a:off x="48587" y="5293146"/>
            <a:ext cx="11988738" cy="1569660"/>
          </a:xfrm>
          <a:prstGeom prst="rect">
            <a:avLst/>
          </a:prstGeom>
          <a:noFill/>
        </p:spPr>
        <p:txBody>
          <a:bodyPr wrap="square">
            <a:spAutoFit/>
          </a:bodyPr>
          <a:lstStyle/>
          <a:p>
            <a:r>
              <a:rPr lang="en-US" sz="2400" b="0" i="0" u="none" strike="noStrike" baseline="0" dirty="0">
                <a:solidFill>
                  <a:srgbClr val="000000"/>
                </a:solidFill>
                <a:latin typeface="Frutiger"/>
              </a:rPr>
              <a:t>Follow-up PET images of the patient described in Fig. 18.36 after 6 months of anti-inflammatory therapy showed complete resolution of myocardial and extracardiac 18F-FDG uptake. The severe perfusion defect in the basal </a:t>
            </a:r>
            <a:r>
              <a:rPr lang="en-US" sz="2400" b="0" i="0" u="none" strike="noStrike" baseline="0" dirty="0" err="1">
                <a:solidFill>
                  <a:srgbClr val="000000"/>
                </a:solidFill>
                <a:latin typeface="Frutiger"/>
              </a:rPr>
              <a:t>inferoseptal</a:t>
            </a:r>
            <a:r>
              <a:rPr lang="en-US" sz="2400" b="0" i="0" u="none" strike="noStrike" baseline="0" dirty="0">
                <a:solidFill>
                  <a:srgbClr val="000000"/>
                </a:solidFill>
                <a:latin typeface="Frutiger"/>
              </a:rPr>
              <a:t> wall remained unchanged and consistent with focal myocardial scarring.</a:t>
            </a:r>
            <a:endParaRPr lang="en-IN" sz="6000" dirty="0"/>
          </a:p>
        </p:txBody>
      </p:sp>
    </p:spTree>
    <p:extLst>
      <p:ext uri="{BB962C8B-B14F-4D97-AF65-F5344CB8AC3E}">
        <p14:creationId xmlns:p14="http://schemas.microsoft.com/office/powerpoint/2010/main" val="3336824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C95B-81E3-DA36-A481-E45B72EBEC0A}"/>
              </a:ext>
            </a:extLst>
          </p:cNvPr>
          <p:cNvSpPr>
            <a:spLocks noGrp="1"/>
          </p:cNvSpPr>
          <p:nvPr>
            <p:ph type="title"/>
          </p:nvPr>
        </p:nvSpPr>
        <p:spPr>
          <a:xfrm>
            <a:off x="838200" y="365126"/>
            <a:ext cx="10515600" cy="958708"/>
          </a:xfrm>
        </p:spPr>
        <p:txBody>
          <a:bodyPr/>
          <a:lstStyle/>
          <a:p>
            <a:r>
              <a:rPr lang="en-IN" dirty="0"/>
              <a:t>Infective endocarditis</a:t>
            </a:r>
          </a:p>
        </p:txBody>
      </p:sp>
      <p:sp>
        <p:nvSpPr>
          <p:cNvPr id="3" name="Content Placeholder 2">
            <a:extLst>
              <a:ext uri="{FF2B5EF4-FFF2-40B4-BE49-F238E27FC236}">
                <a16:creationId xmlns:a16="http://schemas.microsoft.com/office/drawing/2014/main" id="{F17CEA1E-4EFE-1EB9-3DF6-E09E5A325B60}"/>
              </a:ext>
            </a:extLst>
          </p:cNvPr>
          <p:cNvSpPr>
            <a:spLocks noGrp="1"/>
          </p:cNvSpPr>
          <p:nvPr>
            <p:ph idx="1"/>
          </p:nvPr>
        </p:nvSpPr>
        <p:spPr>
          <a:xfrm>
            <a:off x="838200" y="1201003"/>
            <a:ext cx="10515600" cy="5158854"/>
          </a:xfrm>
        </p:spPr>
        <p:txBody>
          <a:bodyPr>
            <a:normAutofit/>
          </a:bodyPr>
          <a:lstStyle/>
          <a:p>
            <a:r>
              <a:rPr lang="en-US" sz="2600" b="0" i="0" u="none" strike="noStrike" baseline="0" dirty="0">
                <a:solidFill>
                  <a:srgbClr val="000000"/>
                </a:solidFill>
                <a:latin typeface="ITC Cheltenham"/>
              </a:rPr>
              <a:t>combination of 18F-FDG PET </a:t>
            </a:r>
            <a:r>
              <a:rPr lang="en-US" sz="2600" dirty="0">
                <a:solidFill>
                  <a:srgbClr val="000000"/>
                </a:solidFill>
                <a:latin typeface="ITC Cheltenham"/>
              </a:rPr>
              <a:t>+</a:t>
            </a:r>
            <a:r>
              <a:rPr lang="en-US" sz="2600" b="0" i="0" u="none" strike="noStrike" baseline="0" dirty="0">
                <a:solidFill>
                  <a:srgbClr val="000000"/>
                </a:solidFill>
                <a:latin typeface="ITC Cheltenham"/>
              </a:rPr>
              <a:t> cardiac CTA yielded higher diagnostic performance </a:t>
            </a:r>
          </a:p>
          <a:p>
            <a:r>
              <a:rPr lang="en-US" sz="2600" b="0" i="0" u="none" strike="noStrike" baseline="0" dirty="0">
                <a:solidFill>
                  <a:srgbClr val="000000"/>
                </a:solidFill>
                <a:latin typeface="ITC Cheltenham"/>
              </a:rPr>
              <a:t> high-fat/low-carbohydrate diet and undergo dedicated cardiac imaging followed by whole-body imaging </a:t>
            </a:r>
            <a:endParaRPr lang="en-US" sz="2600" dirty="0">
              <a:solidFill>
                <a:srgbClr val="000000"/>
              </a:solidFill>
              <a:latin typeface="ITC Cheltenham"/>
            </a:endParaRPr>
          </a:p>
          <a:p>
            <a:r>
              <a:rPr lang="en-US" sz="2600" b="0" i="0" u="none" strike="noStrike" baseline="0" dirty="0">
                <a:solidFill>
                  <a:srgbClr val="000000"/>
                </a:solidFill>
                <a:latin typeface="ITC Cheltenham"/>
              </a:rPr>
              <a:t>intense radiotracer uptake is consistent with infection. </a:t>
            </a:r>
          </a:p>
          <a:p>
            <a:r>
              <a:rPr lang="en-IN" sz="2600" b="0" i="0" u="none" strike="noStrike" baseline="0" dirty="0">
                <a:solidFill>
                  <a:srgbClr val="000000"/>
                </a:solidFill>
                <a:latin typeface="ITC Cheltenham"/>
              </a:rPr>
              <a:t>18F-FDG PET for prosthetic valve and native valve endocarditis, intracardiac device infection, and LV-assist device infection </a:t>
            </a:r>
            <a:endParaRPr lang="en-US" sz="2600" dirty="0">
              <a:solidFill>
                <a:srgbClr val="000000"/>
              </a:solidFill>
              <a:latin typeface="ITC Cheltenham"/>
            </a:endParaRPr>
          </a:p>
          <a:p>
            <a:r>
              <a:rPr lang="en-IN" sz="2600" b="0" i="0" u="none" strike="noStrike" baseline="0" dirty="0">
                <a:solidFill>
                  <a:srgbClr val="000000"/>
                </a:solidFill>
                <a:latin typeface="ITC Cheltenham"/>
              </a:rPr>
              <a:t>&gt;3 months prior </a:t>
            </a:r>
            <a:endParaRPr lang="en-US" sz="2600" dirty="0">
              <a:solidFill>
                <a:srgbClr val="000000"/>
              </a:solidFill>
              <a:latin typeface="ITC Cheltenham"/>
            </a:endParaRPr>
          </a:p>
          <a:p>
            <a:r>
              <a:rPr lang="en-US" sz="2600" b="0" i="0" u="none" strike="noStrike" baseline="0" dirty="0">
                <a:solidFill>
                  <a:srgbClr val="000000"/>
                </a:solidFill>
                <a:latin typeface="ITC Cheltenham"/>
              </a:rPr>
              <a:t>radiolabeled leukocyte SPECT/CT, or cardiac CT showing a definite paravalvular lesion </a:t>
            </a:r>
            <a:endParaRPr lang="en-IN" dirty="0"/>
          </a:p>
        </p:txBody>
      </p:sp>
    </p:spTree>
    <p:extLst>
      <p:ext uri="{BB962C8B-B14F-4D97-AF65-F5344CB8AC3E}">
        <p14:creationId xmlns:p14="http://schemas.microsoft.com/office/powerpoint/2010/main" val="2447626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1089-D3C2-C9D6-E75E-7D963CD593CA}"/>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35123C80-CE83-82C9-348C-055E18CFBEF4}"/>
              </a:ext>
            </a:extLst>
          </p:cNvPr>
          <p:cNvPicPr>
            <a:picLocks noGrp="1" noChangeAspect="1"/>
          </p:cNvPicPr>
          <p:nvPr>
            <p:ph idx="1"/>
          </p:nvPr>
        </p:nvPicPr>
        <p:blipFill>
          <a:blip r:embed="rId2"/>
          <a:stretch>
            <a:fillRect/>
          </a:stretch>
        </p:blipFill>
        <p:spPr>
          <a:xfrm>
            <a:off x="483357" y="365125"/>
            <a:ext cx="10515599" cy="3584546"/>
          </a:xfrm>
        </p:spPr>
      </p:pic>
      <p:sp>
        <p:nvSpPr>
          <p:cNvPr id="9" name="TextBox 8">
            <a:extLst>
              <a:ext uri="{FF2B5EF4-FFF2-40B4-BE49-F238E27FC236}">
                <a16:creationId xmlns:a16="http://schemas.microsoft.com/office/drawing/2014/main" id="{8B24D1D2-81CF-5159-B05A-DF2B0C84BFAE}"/>
              </a:ext>
            </a:extLst>
          </p:cNvPr>
          <p:cNvSpPr txBox="1"/>
          <p:nvPr/>
        </p:nvSpPr>
        <p:spPr>
          <a:xfrm>
            <a:off x="838199" y="4675818"/>
            <a:ext cx="8223913" cy="830997"/>
          </a:xfrm>
          <a:prstGeom prst="rect">
            <a:avLst/>
          </a:prstGeom>
          <a:noFill/>
        </p:spPr>
        <p:txBody>
          <a:bodyPr wrap="square">
            <a:spAutoFit/>
          </a:bodyPr>
          <a:lstStyle/>
          <a:p>
            <a:r>
              <a:rPr lang="en-US" sz="2400" b="0" i="0" u="none" strike="noStrike" baseline="0" dirty="0">
                <a:solidFill>
                  <a:srgbClr val="000000"/>
                </a:solidFill>
                <a:latin typeface="Frutiger"/>
              </a:rPr>
              <a:t>Selected axial 18F-FDG PET and fused PET/CT images showing focal FDG uptake in the aortic valve annulus. </a:t>
            </a:r>
            <a:endParaRPr lang="en-IN" sz="6000" dirty="0"/>
          </a:p>
        </p:txBody>
      </p:sp>
    </p:spTree>
    <p:extLst>
      <p:ext uri="{BB962C8B-B14F-4D97-AF65-F5344CB8AC3E}">
        <p14:creationId xmlns:p14="http://schemas.microsoft.com/office/powerpoint/2010/main" val="2580788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40C8-6FF1-3194-2085-66BCBCA3F647}"/>
              </a:ext>
            </a:extLst>
          </p:cNvPr>
          <p:cNvSpPr>
            <a:spLocks noGrp="1"/>
          </p:cNvSpPr>
          <p:nvPr>
            <p:ph type="title"/>
          </p:nvPr>
        </p:nvSpPr>
        <p:spPr/>
        <p:txBody>
          <a:bodyPr/>
          <a:lstStyle/>
          <a:p>
            <a:endParaRPr lang="en-IN"/>
          </a:p>
        </p:txBody>
      </p:sp>
      <p:pic>
        <p:nvPicPr>
          <p:cNvPr id="9" name="Content Placeholder 8">
            <a:extLst>
              <a:ext uri="{FF2B5EF4-FFF2-40B4-BE49-F238E27FC236}">
                <a16:creationId xmlns:a16="http://schemas.microsoft.com/office/drawing/2014/main" id="{56F13542-1107-00F4-B916-C65E0C0B4EDD}"/>
              </a:ext>
            </a:extLst>
          </p:cNvPr>
          <p:cNvPicPr>
            <a:picLocks noGrp="1" noChangeAspect="1"/>
          </p:cNvPicPr>
          <p:nvPr>
            <p:ph idx="1"/>
          </p:nvPr>
        </p:nvPicPr>
        <p:blipFill>
          <a:blip r:embed="rId3"/>
          <a:stretch>
            <a:fillRect/>
          </a:stretch>
        </p:blipFill>
        <p:spPr>
          <a:xfrm>
            <a:off x="97005" y="0"/>
            <a:ext cx="11997990" cy="4329500"/>
          </a:xfrm>
        </p:spPr>
      </p:pic>
    </p:spTree>
    <p:extLst>
      <p:ext uri="{BB962C8B-B14F-4D97-AF65-F5344CB8AC3E}">
        <p14:creationId xmlns:p14="http://schemas.microsoft.com/office/powerpoint/2010/main" val="15437085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27B3-0E31-9561-814C-72FBA7B88DD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4089A9C-B1B6-3DEB-06F8-BE9E7895A294}"/>
              </a:ext>
            </a:extLst>
          </p:cNvPr>
          <p:cNvPicPr>
            <a:picLocks noGrp="1" noChangeAspect="1"/>
          </p:cNvPicPr>
          <p:nvPr>
            <p:ph idx="1"/>
          </p:nvPr>
        </p:nvPicPr>
        <p:blipFill>
          <a:blip r:embed="rId2"/>
          <a:stretch>
            <a:fillRect/>
          </a:stretch>
        </p:blipFill>
        <p:spPr>
          <a:xfrm>
            <a:off x="869626" y="242295"/>
            <a:ext cx="10448198" cy="3456248"/>
          </a:xfrm>
        </p:spPr>
      </p:pic>
      <p:sp>
        <p:nvSpPr>
          <p:cNvPr id="7" name="TextBox 6">
            <a:extLst>
              <a:ext uri="{FF2B5EF4-FFF2-40B4-BE49-F238E27FC236}">
                <a16:creationId xmlns:a16="http://schemas.microsoft.com/office/drawing/2014/main" id="{8A119926-8804-7E95-C371-D7D11DBB7438}"/>
              </a:ext>
            </a:extLst>
          </p:cNvPr>
          <p:cNvSpPr txBox="1"/>
          <p:nvPr/>
        </p:nvSpPr>
        <p:spPr>
          <a:xfrm>
            <a:off x="1081586" y="4207891"/>
            <a:ext cx="10272214" cy="646331"/>
          </a:xfrm>
          <a:prstGeom prst="rect">
            <a:avLst/>
          </a:prstGeom>
          <a:noFill/>
        </p:spPr>
        <p:txBody>
          <a:bodyPr wrap="square">
            <a:spAutoFit/>
          </a:bodyPr>
          <a:lstStyle/>
          <a:p>
            <a:r>
              <a:rPr lang="en-US" sz="3600" b="0" i="0" u="none" strike="noStrike" baseline="0" dirty="0">
                <a:solidFill>
                  <a:srgbClr val="000000"/>
                </a:solidFill>
                <a:latin typeface="Frutiger"/>
              </a:rPr>
              <a:t> </a:t>
            </a:r>
            <a:r>
              <a:rPr lang="en-US" sz="2000" b="0" i="0" u="none" strike="noStrike" baseline="0" dirty="0">
                <a:solidFill>
                  <a:srgbClr val="000000"/>
                </a:solidFill>
                <a:latin typeface="Frutiger"/>
              </a:rPr>
              <a:t>18F-FDG uptake in the spleen consistent with a splenic infarct, likely embolic </a:t>
            </a:r>
            <a:endParaRPr lang="en-IN" dirty="0"/>
          </a:p>
        </p:txBody>
      </p:sp>
    </p:spTree>
    <p:extLst>
      <p:ext uri="{BB962C8B-B14F-4D97-AF65-F5344CB8AC3E}">
        <p14:creationId xmlns:p14="http://schemas.microsoft.com/office/powerpoint/2010/main" val="2615473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7358-AF13-0E9C-A844-70660C8DFBA9}"/>
              </a:ext>
            </a:extLst>
          </p:cNvPr>
          <p:cNvSpPr>
            <a:spLocks noGrp="1"/>
          </p:cNvSpPr>
          <p:nvPr>
            <p:ph type="title"/>
          </p:nvPr>
        </p:nvSpPr>
        <p:spPr/>
        <p:txBody>
          <a:bodyPr>
            <a:normAutofit/>
          </a:bodyPr>
          <a:lstStyle/>
          <a:p>
            <a:r>
              <a:rPr lang="en-IN" sz="4800" b="1" dirty="0"/>
              <a:t>VASCULITIS</a:t>
            </a:r>
          </a:p>
        </p:txBody>
      </p:sp>
      <p:sp>
        <p:nvSpPr>
          <p:cNvPr id="3" name="Content Placeholder 2">
            <a:extLst>
              <a:ext uri="{FF2B5EF4-FFF2-40B4-BE49-F238E27FC236}">
                <a16:creationId xmlns:a16="http://schemas.microsoft.com/office/drawing/2014/main" id="{343D4CFC-B73D-8D94-AAF0-3699C942264E}"/>
              </a:ext>
            </a:extLst>
          </p:cNvPr>
          <p:cNvSpPr>
            <a:spLocks noGrp="1"/>
          </p:cNvSpPr>
          <p:nvPr>
            <p:ph idx="1"/>
          </p:nvPr>
        </p:nvSpPr>
        <p:spPr>
          <a:xfrm>
            <a:off x="838200" y="1485900"/>
            <a:ext cx="10515600" cy="4691063"/>
          </a:xfrm>
        </p:spPr>
        <p:txBody>
          <a:bodyPr>
            <a:normAutofit lnSpcReduction="10000"/>
          </a:bodyPr>
          <a:lstStyle/>
          <a:p>
            <a:r>
              <a:rPr lang="en-IN" sz="2600" b="0" i="0" u="none" strike="noStrike" baseline="0" dirty="0">
                <a:solidFill>
                  <a:srgbClr val="000000"/>
                </a:solidFill>
                <a:latin typeface="Frutiger"/>
              </a:rPr>
              <a:t>false-negatives  common with biopsies</a:t>
            </a:r>
          </a:p>
          <a:p>
            <a:r>
              <a:rPr lang="en-US" sz="2600" b="0" i="0" u="none" strike="noStrike" baseline="0" dirty="0">
                <a:solidFill>
                  <a:srgbClr val="000000"/>
                </a:solidFill>
                <a:latin typeface="Frutiger"/>
              </a:rPr>
              <a:t>Anatomic imaging methods identify wall thickening, thrombus, luminal stenosis, and aneurysms </a:t>
            </a:r>
            <a:r>
              <a:rPr lang="en-IN" sz="2600" b="0" i="0" u="none" strike="noStrike" baseline="0" dirty="0">
                <a:solidFill>
                  <a:srgbClr val="000000"/>
                </a:solidFill>
                <a:latin typeface="Frutiger"/>
                <a:sym typeface="Wingdings" panose="05000000000000000000" pitchFamily="2" charset="2"/>
              </a:rPr>
              <a:t> late</a:t>
            </a:r>
          </a:p>
          <a:p>
            <a:r>
              <a:rPr lang="en-US" sz="2600" b="0" i="0" u="none" strike="noStrike" baseline="0" dirty="0">
                <a:solidFill>
                  <a:srgbClr val="000000"/>
                </a:solidFill>
                <a:latin typeface="Frutiger"/>
              </a:rPr>
              <a:t> May continue to demonstrate vessel wall abnormalities even in the fibrotic phase of vasculitis. </a:t>
            </a:r>
            <a:endParaRPr lang="en-IN" sz="2600" b="0" i="0" u="none" strike="noStrike" baseline="0" dirty="0">
              <a:solidFill>
                <a:srgbClr val="000000"/>
              </a:solidFill>
              <a:latin typeface="Frutiger"/>
              <a:sym typeface="Wingdings" panose="05000000000000000000" pitchFamily="2" charset="2"/>
            </a:endParaRPr>
          </a:p>
          <a:p>
            <a:r>
              <a:rPr lang="en-US" sz="2600" b="0" i="0" u="none" strike="noStrike" baseline="0" dirty="0">
                <a:solidFill>
                  <a:srgbClr val="000000"/>
                </a:solidFill>
                <a:latin typeface="Frutiger"/>
              </a:rPr>
              <a:t>18F-FDG PET/CT is the test of choice to ascertain the presence of inflammation in large-vessel vasculitis </a:t>
            </a:r>
            <a:endParaRPr lang="en-IN" sz="2600" dirty="0">
              <a:solidFill>
                <a:srgbClr val="000000"/>
              </a:solidFill>
              <a:latin typeface="Frutiger"/>
              <a:sym typeface="Wingdings" panose="05000000000000000000" pitchFamily="2" charset="2"/>
            </a:endParaRPr>
          </a:p>
          <a:p>
            <a:r>
              <a:rPr lang="en-US" sz="2600" b="0" i="0" u="none" strike="noStrike" baseline="0" dirty="0">
                <a:solidFill>
                  <a:srgbClr val="000000"/>
                </a:solidFill>
                <a:latin typeface="Frutiger"/>
              </a:rPr>
              <a:t>PET/CT can guide the most appropriate site of biopsy </a:t>
            </a:r>
            <a:endParaRPr lang="en-IN" sz="2600" b="0" i="0" u="none" strike="noStrike" baseline="0" dirty="0">
              <a:solidFill>
                <a:srgbClr val="000000"/>
              </a:solidFill>
              <a:latin typeface="Frutiger"/>
              <a:sym typeface="Wingdings" panose="05000000000000000000" pitchFamily="2" charset="2"/>
            </a:endParaRPr>
          </a:p>
          <a:p>
            <a:r>
              <a:rPr lang="en-US" sz="2600" b="0" i="0" u="none" strike="noStrike" baseline="0" dirty="0">
                <a:solidFill>
                  <a:srgbClr val="000000"/>
                </a:solidFill>
                <a:latin typeface="Frutiger"/>
              </a:rPr>
              <a:t>high-fat, low-carbohydrate diet for 24 hours, especially for evaluation of the aortic root </a:t>
            </a:r>
            <a:endParaRPr lang="en-IN" sz="2600" dirty="0">
              <a:solidFill>
                <a:srgbClr val="000000"/>
              </a:solidFill>
              <a:latin typeface="Frutiger"/>
              <a:sym typeface="Wingdings" panose="05000000000000000000" pitchFamily="2" charset="2"/>
            </a:endParaRPr>
          </a:p>
          <a:p>
            <a:r>
              <a:rPr lang="en-US" sz="2600" b="0" i="0" u="none" strike="noStrike" baseline="0" dirty="0">
                <a:solidFill>
                  <a:srgbClr val="000000"/>
                </a:solidFill>
                <a:latin typeface="Frutiger"/>
              </a:rPr>
              <a:t>90 minutes after injection of radiotracer </a:t>
            </a:r>
            <a:endParaRPr lang="en-IN" sz="26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endParaRPr lang="en-IN" sz="1800" dirty="0">
              <a:solidFill>
                <a:srgbClr val="000000"/>
              </a:solidFill>
              <a:latin typeface="Frutiger"/>
            </a:endParaRPr>
          </a:p>
          <a:p>
            <a:pPr marL="0" indent="0">
              <a:buNone/>
            </a:pPr>
            <a:endParaRPr lang="en-IN" sz="1800" dirty="0">
              <a:solidFill>
                <a:srgbClr val="000000"/>
              </a:solidFill>
              <a:latin typeface="Frutiger"/>
            </a:endParaRPr>
          </a:p>
        </p:txBody>
      </p:sp>
    </p:spTree>
    <p:extLst>
      <p:ext uri="{BB962C8B-B14F-4D97-AF65-F5344CB8AC3E}">
        <p14:creationId xmlns:p14="http://schemas.microsoft.com/office/powerpoint/2010/main" val="1022206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3BFDA-C885-18FA-6687-82C3C03D7DE3}"/>
              </a:ext>
            </a:extLst>
          </p:cNvPr>
          <p:cNvPicPr>
            <a:picLocks noChangeAspect="1"/>
          </p:cNvPicPr>
          <p:nvPr/>
        </p:nvPicPr>
        <p:blipFill>
          <a:blip r:embed="rId3"/>
          <a:stretch>
            <a:fillRect/>
          </a:stretch>
        </p:blipFill>
        <p:spPr>
          <a:xfrm>
            <a:off x="3330054" y="153290"/>
            <a:ext cx="5677468" cy="6723827"/>
          </a:xfrm>
          <a:prstGeom prst="rect">
            <a:avLst/>
          </a:prstGeom>
        </p:spPr>
      </p:pic>
    </p:spTree>
    <p:extLst>
      <p:ext uri="{BB962C8B-B14F-4D97-AF65-F5344CB8AC3E}">
        <p14:creationId xmlns:p14="http://schemas.microsoft.com/office/powerpoint/2010/main" val="298737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83AE5-D9CB-4D9C-1E47-ECBE5F08C7A8}"/>
              </a:ext>
            </a:extLst>
          </p:cNvPr>
          <p:cNvSpPr>
            <a:spLocks noGrp="1"/>
          </p:cNvSpPr>
          <p:nvPr>
            <p:ph type="title"/>
          </p:nvPr>
        </p:nvSpPr>
        <p:spPr>
          <a:xfrm>
            <a:off x="838200" y="365125"/>
            <a:ext cx="10515600" cy="917765"/>
          </a:xfrm>
        </p:spPr>
        <p:txBody>
          <a:bodyPr/>
          <a:lstStyle/>
          <a:p>
            <a:pPr algn="ctr"/>
            <a:r>
              <a:rPr lang="en-IN" b="1" dirty="0"/>
              <a:t>Cardio oncology</a:t>
            </a:r>
          </a:p>
        </p:txBody>
      </p:sp>
      <p:sp>
        <p:nvSpPr>
          <p:cNvPr id="3" name="Content Placeholder 2">
            <a:extLst>
              <a:ext uri="{FF2B5EF4-FFF2-40B4-BE49-F238E27FC236}">
                <a16:creationId xmlns:a16="http://schemas.microsoft.com/office/drawing/2014/main" id="{86B3D6D7-A61A-3C0D-A9B6-923A1B2E72F5}"/>
              </a:ext>
            </a:extLst>
          </p:cNvPr>
          <p:cNvSpPr>
            <a:spLocks noGrp="1"/>
          </p:cNvSpPr>
          <p:nvPr>
            <p:ph idx="1"/>
          </p:nvPr>
        </p:nvSpPr>
        <p:spPr>
          <a:xfrm>
            <a:off x="838200" y="1282890"/>
            <a:ext cx="10515600" cy="5384610"/>
          </a:xfrm>
        </p:spPr>
        <p:txBody>
          <a:bodyPr>
            <a:normAutofit/>
          </a:bodyPr>
          <a:lstStyle/>
          <a:p>
            <a:r>
              <a:rPr lang="en-IN" sz="2600" b="0" i="0" u="none" strike="noStrike" baseline="0" dirty="0">
                <a:solidFill>
                  <a:srgbClr val="000000"/>
                </a:solidFill>
                <a:latin typeface="ITC Cheltenham"/>
              </a:rPr>
              <a:t>cardiotoxicity from cancer therapy </a:t>
            </a:r>
          </a:p>
          <a:p>
            <a:r>
              <a:rPr lang="en-US" sz="2600" b="0" i="0" u="none" strike="noStrike" baseline="0" dirty="0">
                <a:solidFill>
                  <a:srgbClr val="000000"/>
                </a:solidFill>
                <a:latin typeface="ITC Cheltenham"/>
              </a:rPr>
              <a:t>age, sex, agent(s) used, cumulative dose, concomitant treatment with other cardiotoxic therapies </a:t>
            </a:r>
          </a:p>
          <a:p>
            <a:r>
              <a:rPr lang="en-US" sz="2600" b="0" i="0" u="none" strike="noStrike" baseline="0" dirty="0">
                <a:solidFill>
                  <a:srgbClr val="000000"/>
                </a:solidFill>
                <a:latin typeface="ITC Cheltenham"/>
              </a:rPr>
              <a:t>1 year of completing anthracycline therapy( </a:t>
            </a:r>
            <a:r>
              <a:rPr lang="en-IN" sz="2600" b="0" i="0" u="none" strike="noStrike" baseline="0" dirty="0">
                <a:solidFill>
                  <a:srgbClr val="000000"/>
                </a:solidFill>
                <a:latin typeface="ITC Cheltenham"/>
              </a:rPr>
              <a:t>doxorubicin </a:t>
            </a:r>
            <a:r>
              <a:rPr lang="en-IN" sz="2600" b="0" i="0" u="none" strike="noStrike" baseline="0" dirty="0">
                <a:solidFill>
                  <a:srgbClr val="000000"/>
                </a:solidFill>
                <a:latin typeface="TnQ"/>
              </a:rPr>
              <a:t>≥ </a:t>
            </a:r>
            <a:r>
              <a:rPr lang="en-IN" sz="2600" b="0" i="0" u="none" strike="noStrike" baseline="0" dirty="0">
                <a:solidFill>
                  <a:srgbClr val="000000"/>
                </a:solidFill>
                <a:latin typeface="ITC Cheltenham"/>
              </a:rPr>
              <a:t>250 mg/m2 )</a:t>
            </a:r>
          </a:p>
          <a:p>
            <a:r>
              <a:rPr lang="en-US" sz="2600" b="0" i="0" u="none" strike="noStrike" baseline="0" dirty="0">
                <a:solidFill>
                  <a:srgbClr val="000000"/>
                </a:solidFill>
                <a:latin typeface="ITC Cheltenham"/>
              </a:rPr>
              <a:t>concomitant high-dose radiation therapy (</a:t>
            </a:r>
            <a:r>
              <a:rPr lang="en-US" sz="2600" b="0" i="0" u="none" strike="noStrike" baseline="0" dirty="0">
                <a:solidFill>
                  <a:srgbClr val="000000"/>
                </a:solidFill>
                <a:latin typeface="TnQ"/>
              </a:rPr>
              <a:t>≥</a:t>
            </a:r>
            <a:r>
              <a:rPr lang="en-US" sz="2600" b="0" i="0" u="none" strike="noStrike" baseline="0" dirty="0">
                <a:solidFill>
                  <a:srgbClr val="000000"/>
                </a:solidFill>
                <a:latin typeface="ITC Cheltenham"/>
              </a:rPr>
              <a:t>30 </a:t>
            </a:r>
            <a:r>
              <a:rPr lang="en-US" sz="2600" b="0" i="0" u="none" strike="noStrike" baseline="0" dirty="0" err="1">
                <a:solidFill>
                  <a:srgbClr val="000000"/>
                </a:solidFill>
                <a:latin typeface="ITC Cheltenham"/>
              </a:rPr>
              <a:t>Gy</a:t>
            </a:r>
            <a:r>
              <a:rPr lang="en-US" sz="2600" b="0" i="0" u="none" strike="noStrike" baseline="0" dirty="0">
                <a:solidFill>
                  <a:srgbClr val="000000"/>
                </a:solidFill>
                <a:latin typeface="ITC Cheltenham"/>
              </a:rPr>
              <a:t>) </a:t>
            </a:r>
            <a:endParaRPr lang="en-IN" sz="2600" dirty="0">
              <a:solidFill>
                <a:srgbClr val="000000"/>
              </a:solidFill>
              <a:latin typeface="ITC Cheltenham"/>
            </a:endParaRPr>
          </a:p>
          <a:p>
            <a:r>
              <a:rPr lang="en-US" sz="2600" b="0" i="0" u="none" strike="noStrike" baseline="0" dirty="0">
                <a:solidFill>
                  <a:srgbClr val="000000"/>
                </a:solidFill>
                <a:latin typeface="ITC Cheltenham"/>
              </a:rPr>
              <a:t>lower-dose anthracycline therapy in combination with lower-dose radiation therapy </a:t>
            </a:r>
            <a:endParaRPr lang="en-IN" sz="2600" b="0" i="0" u="none" strike="noStrike" baseline="0" dirty="0">
              <a:solidFill>
                <a:srgbClr val="000000"/>
              </a:solidFill>
              <a:latin typeface="ITC Cheltenham"/>
            </a:endParaRPr>
          </a:p>
          <a:p>
            <a:r>
              <a:rPr lang="en-US" sz="2600" b="0" i="0" u="none" strike="noStrike" baseline="0" dirty="0">
                <a:solidFill>
                  <a:srgbClr val="000000"/>
                </a:solidFill>
                <a:latin typeface="ITC Cheltenham"/>
              </a:rPr>
              <a:t>those receiving treatment with lower-dose anthracycline followed by </a:t>
            </a:r>
            <a:r>
              <a:rPr lang="en-US" sz="2600" b="0" i="0" u="none" strike="noStrike" baseline="0" dirty="0" err="1">
                <a:solidFill>
                  <a:srgbClr val="000000"/>
                </a:solidFill>
                <a:latin typeface="ITC Cheltenham"/>
              </a:rPr>
              <a:t>trasutuzmab</a:t>
            </a:r>
            <a:r>
              <a:rPr lang="en-US" sz="2600" b="0" i="0" u="none" strike="noStrike" baseline="0" dirty="0">
                <a:solidFill>
                  <a:srgbClr val="000000"/>
                </a:solidFill>
                <a:latin typeface="ITC Cheltenham"/>
              </a:rPr>
              <a:t>.</a:t>
            </a:r>
            <a:endParaRPr lang="en-IN" sz="2600" dirty="0">
              <a:solidFill>
                <a:srgbClr val="000000"/>
              </a:solidFill>
              <a:latin typeface="ITC Cheltenham"/>
            </a:endParaRPr>
          </a:p>
          <a:p>
            <a:r>
              <a:rPr lang="en-US" sz="2600" b="0" i="0" u="none" strike="noStrike" baseline="0" dirty="0">
                <a:solidFill>
                  <a:srgbClr val="000000"/>
                </a:solidFill>
                <a:latin typeface="ITC Cheltenham"/>
              </a:rPr>
              <a:t>discontinuation of doxorubicin if there is an absolute decrease in LVEF of </a:t>
            </a:r>
            <a:r>
              <a:rPr lang="en-US" sz="2600" b="0" i="0" u="none" strike="noStrike" baseline="0" dirty="0">
                <a:solidFill>
                  <a:srgbClr val="000000"/>
                </a:solidFill>
                <a:latin typeface="TnQ"/>
              </a:rPr>
              <a:t>≥</a:t>
            </a:r>
            <a:r>
              <a:rPr lang="en-US" sz="2600" b="0" i="0" u="none" strike="noStrike" baseline="0" dirty="0">
                <a:solidFill>
                  <a:srgbClr val="000000"/>
                </a:solidFill>
                <a:latin typeface="ITC Cheltenham"/>
              </a:rPr>
              <a:t>10% from baseline to </a:t>
            </a:r>
            <a:r>
              <a:rPr lang="en-US" sz="2600" b="0" i="0" u="none" strike="noStrike" baseline="0" dirty="0">
                <a:solidFill>
                  <a:srgbClr val="000000"/>
                </a:solidFill>
                <a:latin typeface="TnQ"/>
              </a:rPr>
              <a:t>≤</a:t>
            </a:r>
            <a:r>
              <a:rPr lang="en-US" sz="2600" b="0" i="0" u="none" strike="noStrike" baseline="0" dirty="0">
                <a:solidFill>
                  <a:srgbClr val="000000"/>
                </a:solidFill>
                <a:latin typeface="ITC Cheltenham"/>
              </a:rPr>
              <a:t>50%. </a:t>
            </a:r>
            <a:endParaRPr lang="en-IN" sz="2600" b="0" i="0" u="none" strike="noStrike" baseline="0" dirty="0">
              <a:solidFill>
                <a:srgbClr val="000000"/>
              </a:solidFill>
              <a:latin typeface="ITC Cheltenham"/>
            </a:endParaRPr>
          </a:p>
          <a:p>
            <a:r>
              <a:rPr lang="en-IN" sz="2600" b="1" dirty="0">
                <a:solidFill>
                  <a:srgbClr val="FF0000"/>
                </a:solidFill>
                <a:latin typeface="ITC Cheltenham"/>
              </a:rPr>
              <a:t>Radiolabelled blood pool imaging </a:t>
            </a:r>
            <a:r>
              <a:rPr lang="en-IN" sz="2600" dirty="0">
                <a:solidFill>
                  <a:srgbClr val="000000"/>
                </a:solidFill>
                <a:latin typeface="ITC Cheltenham"/>
              </a:rPr>
              <a:t>is used for ejection fraction calculation</a:t>
            </a:r>
          </a:p>
          <a:p>
            <a:endParaRPr lang="en-IN" dirty="0"/>
          </a:p>
        </p:txBody>
      </p:sp>
    </p:spTree>
    <p:extLst>
      <p:ext uri="{BB962C8B-B14F-4D97-AF65-F5344CB8AC3E}">
        <p14:creationId xmlns:p14="http://schemas.microsoft.com/office/powerpoint/2010/main" val="3108497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3741-4405-D315-0C60-6FD2C095D83C}"/>
              </a:ext>
            </a:extLst>
          </p:cNvPr>
          <p:cNvSpPr>
            <a:spLocks noGrp="1"/>
          </p:cNvSpPr>
          <p:nvPr>
            <p:ph type="title"/>
          </p:nvPr>
        </p:nvSpPr>
        <p:spPr>
          <a:xfrm>
            <a:off x="928048" y="365125"/>
            <a:ext cx="10425752" cy="1325563"/>
          </a:xfrm>
        </p:spPr>
        <p:txBody>
          <a:bodyPr>
            <a:normAutofit/>
          </a:bodyPr>
          <a:lstStyle/>
          <a:p>
            <a:r>
              <a:rPr lang="en-IN" sz="4000" b="1" i="0" u="none" strike="noStrike" baseline="0" dirty="0">
                <a:solidFill>
                  <a:srgbClr val="000000"/>
                </a:solidFill>
                <a:latin typeface="Frutiger LT Std"/>
              </a:rPr>
              <a:t>Novel PET Perfusion Tracers </a:t>
            </a:r>
            <a:endParaRPr lang="en-IN" sz="8000" dirty="0"/>
          </a:p>
        </p:txBody>
      </p:sp>
      <p:sp>
        <p:nvSpPr>
          <p:cNvPr id="3" name="Content Placeholder 2">
            <a:extLst>
              <a:ext uri="{FF2B5EF4-FFF2-40B4-BE49-F238E27FC236}">
                <a16:creationId xmlns:a16="http://schemas.microsoft.com/office/drawing/2014/main" id="{315E13D8-41DA-5AB1-04D8-239495DEFC40}"/>
              </a:ext>
            </a:extLst>
          </p:cNvPr>
          <p:cNvSpPr>
            <a:spLocks noGrp="1"/>
          </p:cNvSpPr>
          <p:nvPr>
            <p:ph idx="1"/>
          </p:nvPr>
        </p:nvSpPr>
        <p:spPr/>
        <p:txBody>
          <a:bodyPr>
            <a:normAutofit/>
          </a:bodyPr>
          <a:lstStyle/>
          <a:p>
            <a:r>
              <a:rPr lang="en-US" b="0" i="0" u="none" strike="noStrike" baseline="0" dirty="0">
                <a:solidFill>
                  <a:srgbClr val="000000"/>
                </a:solidFill>
                <a:latin typeface="Frutiger"/>
              </a:rPr>
              <a:t>18F-flurpiridaz is a novel 18F-labeled PET perfusion tracer </a:t>
            </a:r>
          </a:p>
          <a:p>
            <a:r>
              <a:rPr lang="en-IN" b="0" i="0" u="none" strike="noStrike" baseline="0" dirty="0">
                <a:solidFill>
                  <a:srgbClr val="000000"/>
                </a:solidFill>
                <a:latin typeface="Frutiger"/>
              </a:rPr>
              <a:t>mitochondrial complex </a:t>
            </a:r>
            <a:endParaRPr lang="en-US" dirty="0">
              <a:solidFill>
                <a:srgbClr val="000000"/>
              </a:solidFill>
              <a:latin typeface="Frutiger"/>
            </a:endParaRPr>
          </a:p>
          <a:p>
            <a:r>
              <a:rPr lang="en-US" b="0" i="0" u="none" strike="noStrike" baseline="0" dirty="0">
                <a:solidFill>
                  <a:srgbClr val="000000"/>
                </a:solidFill>
                <a:latin typeface="Frutiger"/>
              </a:rPr>
              <a:t>higher extraction than 13N-ammonia even at high myocardial blood flow rates</a:t>
            </a:r>
          </a:p>
          <a:p>
            <a:r>
              <a:rPr lang="en-IN" b="0" i="0" u="none" strike="noStrike" baseline="0" dirty="0">
                <a:solidFill>
                  <a:srgbClr val="000000"/>
                </a:solidFill>
                <a:latin typeface="Frutiger"/>
              </a:rPr>
              <a:t>long half-life (110 minutes </a:t>
            </a:r>
            <a:r>
              <a:rPr lang="en-US" dirty="0">
                <a:solidFill>
                  <a:srgbClr val="000000"/>
                </a:solidFill>
                <a:latin typeface="Frutiger"/>
              </a:rPr>
              <a:t> [possible to transport</a:t>
            </a:r>
          </a:p>
          <a:p>
            <a:r>
              <a:rPr lang="en-US" b="0" i="0" u="none" strike="noStrike" baseline="0" dirty="0">
                <a:solidFill>
                  <a:srgbClr val="000000"/>
                </a:solidFill>
                <a:latin typeface="Frutiger"/>
              </a:rPr>
              <a:t>its superior accuracy in relation to SPECT MPI. </a:t>
            </a:r>
          </a:p>
          <a:p>
            <a:r>
              <a:rPr lang="en-US" b="0" i="0" u="none" strike="noStrike" baseline="0" dirty="0">
                <a:solidFill>
                  <a:srgbClr val="000000"/>
                </a:solidFill>
                <a:latin typeface="Frutiger"/>
              </a:rPr>
              <a:t>Perfusion defect size, image quality, and radiation dose were better delineated by 18F-flurpirdaz PET compared with 99mTc-SPECT MPI </a:t>
            </a:r>
            <a:endParaRPr lang="en-IN" sz="4000" dirty="0"/>
          </a:p>
        </p:txBody>
      </p:sp>
    </p:spTree>
    <p:extLst>
      <p:ext uri="{BB962C8B-B14F-4D97-AF65-F5344CB8AC3E}">
        <p14:creationId xmlns:p14="http://schemas.microsoft.com/office/powerpoint/2010/main" val="3166851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2275</TotalTime>
  <Words>5277</Words>
  <Application>Microsoft Office PowerPoint</Application>
  <PresentationFormat>Widescreen</PresentationFormat>
  <Paragraphs>507</Paragraphs>
  <Slides>107</Slides>
  <Notes>46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107</vt:i4>
      </vt:variant>
    </vt:vector>
  </HeadingPairs>
  <TitlesOfParts>
    <vt:vector size="123" baseType="lpstr">
      <vt:lpstr>Amazon Ember</vt:lpstr>
      <vt:lpstr>Arial</vt:lpstr>
      <vt:lpstr>Arial</vt:lpstr>
      <vt:lpstr>Avenir</vt:lpstr>
      <vt:lpstr>Calibri</vt:lpstr>
      <vt:lpstr>Calibri Light</vt:lpstr>
      <vt:lpstr>CenturyGothic</vt:lpstr>
      <vt:lpstr>Charis</vt:lpstr>
      <vt:lpstr>Frutiger</vt:lpstr>
      <vt:lpstr>Frutiger LT Std</vt:lpstr>
      <vt:lpstr>Helvetica Neue</vt:lpstr>
      <vt:lpstr>ITC Cheltenham</vt:lpstr>
      <vt:lpstr>RrmxxxAdvPTimes</vt:lpstr>
      <vt:lpstr>Times New Roman</vt:lpstr>
      <vt:lpstr>TnQ</vt:lpstr>
      <vt:lpstr>Office Theme</vt:lpstr>
      <vt:lpstr>NUCLEAR CARDIOLOGY</vt:lpstr>
      <vt:lpstr>PowerPoint Presentation</vt:lpstr>
      <vt:lpstr>History </vt:lpstr>
      <vt:lpstr>PowerPoint Presentation</vt:lpstr>
      <vt:lpstr>PowerPoint Presentation</vt:lpstr>
      <vt:lpstr>PowerPoint Presentation</vt:lpstr>
      <vt:lpstr>               PRINCIPLE OF SPECT</vt:lpstr>
      <vt:lpstr>PowerPoint Presentation</vt:lpstr>
      <vt:lpstr>Reconstruction aprroach</vt:lpstr>
      <vt:lpstr>PowerPoint Presentation</vt:lpstr>
      <vt:lpstr>       PET - principle</vt:lpstr>
      <vt:lpstr>PowerPoint Presentation</vt:lpstr>
      <vt:lpstr>PowerPoint Presentation</vt:lpstr>
      <vt:lpstr>ADVANTAGES OF PET</vt:lpstr>
      <vt:lpstr>SPECT AND PET IMAGE ACQUISITION</vt:lpstr>
      <vt:lpstr>PowerPoint Presentation</vt:lpstr>
      <vt:lpstr>PowerPoint Presentation</vt:lpstr>
      <vt:lpstr>Radiotracers and Protocols </vt:lpstr>
      <vt:lpstr>Myocardial Perfusion Imaging Tracers. </vt:lpstr>
      <vt:lpstr>PowerPoint Presentation</vt:lpstr>
      <vt:lpstr>PowerPoint Presentation</vt:lpstr>
      <vt:lpstr>PowerPoint Presentation</vt:lpstr>
      <vt:lpstr>SPECT MPI Tracers </vt:lpstr>
      <vt:lpstr>PowerPoint Presentation</vt:lpstr>
      <vt:lpstr>PowerPoint Presentation</vt:lpstr>
      <vt:lpstr>201 thallium </vt:lpstr>
      <vt:lpstr>Pet - Radiotracers</vt:lpstr>
      <vt:lpstr>PET MPI Tracers</vt:lpstr>
      <vt:lpstr>PET MPI Tracers</vt:lpstr>
      <vt:lpstr>PHYSIOLOGY OF STRESS TESTING</vt:lpstr>
      <vt:lpstr>Balanced ischemia </vt:lpstr>
      <vt:lpstr>Pharmacologic Stress </vt:lpstr>
      <vt:lpstr>PowerPoint Presentation</vt:lpstr>
      <vt:lpstr>PowerPoint Presentation</vt:lpstr>
      <vt:lpstr>PowerPoint Presentation</vt:lpstr>
      <vt:lpstr>Imaging protocols</vt:lpstr>
      <vt:lpstr>PREPARATION FOR STRESS TESTING-</vt:lpstr>
      <vt:lpstr>PowerPoint Presentation</vt:lpstr>
      <vt:lpstr>PowerPoint Presentation</vt:lpstr>
      <vt:lpstr>PowerPoint Presentation</vt:lpstr>
      <vt:lpstr>Spect protocols</vt:lpstr>
      <vt:lpstr>PowerPoint Presentation</vt:lpstr>
      <vt:lpstr>PowerPoint Presentation</vt:lpstr>
      <vt:lpstr>PowerPoint Presentation</vt:lpstr>
      <vt:lpstr>PowerPoint Presentation</vt:lpstr>
      <vt:lpstr>PET Protocols </vt:lpstr>
      <vt:lpstr>18F-FDG Metabolic Imaging Protocols </vt:lpstr>
      <vt:lpstr>Pet ct protocol</vt:lpstr>
      <vt:lpstr>Pet ct protocols</vt:lpstr>
      <vt:lpstr>SYSTEMATIC INTERPRETATION OF IMAGES </vt:lpstr>
      <vt:lpstr>                          </vt:lpstr>
      <vt:lpstr>Perfusion imaging interpretation</vt:lpstr>
      <vt:lpstr>PowerPoint Presentation</vt:lpstr>
      <vt:lpstr>Polar map</vt:lpstr>
      <vt:lpstr>PowerPoint Presentation</vt:lpstr>
      <vt:lpstr>Apical thinning</vt:lpstr>
      <vt:lpstr>PowerPoint Presentation</vt:lpstr>
      <vt:lpstr>High-risk features of MPI </vt:lpstr>
      <vt:lpstr>PET Viability Imaging Interpretation </vt:lpstr>
      <vt:lpstr>PowerPoint Presentation</vt:lpstr>
      <vt:lpstr>PowerPoint Presentation</vt:lpstr>
      <vt:lpstr>PowerPoint Presentation</vt:lpstr>
      <vt:lpstr>Photon Attenuation and Attenuation Correction </vt:lpstr>
      <vt:lpstr>PowerPoint Presentation</vt:lpstr>
      <vt:lpstr>Dose reduction</vt:lpstr>
      <vt:lpstr>Ischemic heart disease </vt:lpstr>
      <vt:lpstr>PowerPoint Presentation</vt:lpstr>
      <vt:lpstr>PowerPoint Presentation</vt:lpstr>
      <vt:lpstr>Suspected CAD with new onset chest pain</vt:lpstr>
      <vt:lpstr>PowerPoint Presentation</vt:lpstr>
      <vt:lpstr>Symptomatic Patients Without Angiographic Obstructive Coronary Artery Disease</vt:lpstr>
      <vt:lpstr>Evaluation Before Organ Transplantation</vt:lpstr>
      <vt:lpstr>Suspected Acute Coronary Syndrome</vt:lpstr>
      <vt:lpstr>Prior PCI and recurrent symptoms</vt:lpstr>
      <vt:lpstr>PowerPoint Presentation</vt:lpstr>
      <vt:lpstr> CTO</vt:lpstr>
      <vt:lpstr>Newly Diagnosed Left Ventricular Systolic Dysfunction </vt:lpstr>
      <vt:lpstr>PowerPoint Presentation</vt:lpstr>
      <vt:lpstr>Myocardial Viability Imaging to Guide Revascularization in Patients with Ischemic Heart Failure </vt:lpstr>
      <vt:lpstr>PowerPoint Presentation</vt:lpstr>
      <vt:lpstr>PowerPoint Presentation</vt:lpstr>
      <vt:lpstr>PowerPoint Presentation</vt:lpstr>
      <vt:lpstr>Cardiac amyloidosis</vt:lpstr>
      <vt:lpstr>PowerPoint Presentation</vt:lpstr>
      <vt:lpstr>PowerPoint Presentation</vt:lpstr>
      <vt:lpstr>Sarcoid cardiomyopathy</vt:lpstr>
      <vt:lpstr>PowerPoint Presentation</vt:lpstr>
      <vt:lpstr>PowerPoint Presentation</vt:lpstr>
      <vt:lpstr>PowerPoint Presentation</vt:lpstr>
      <vt:lpstr>PowerPoint Presentation</vt:lpstr>
      <vt:lpstr>PowerPoint Presentation</vt:lpstr>
      <vt:lpstr>Infective endocarditis</vt:lpstr>
      <vt:lpstr>PowerPoint Presentation</vt:lpstr>
      <vt:lpstr>PowerPoint Presentation</vt:lpstr>
      <vt:lpstr>PowerPoint Presentation</vt:lpstr>
      <vt:lpstr>VASCULITIS</vt:lpstr>
      <vt:lpstr>PowerPoint Presentation</vt:lpstr>
      <vt:lpstr>Cardio oncology</vt:lpstr>
      <vt:lpstr>Novel PET Perfusion Tracers </vt:lpstr>
      <vt:lpstr>PowerPoint Presentation</vt:lpstr>
      <vt:lpstr>Aortic stenosis</vt:lpstr>
      <vt:lpstr>MCQs</vt:lpstr>
      <vt:lpstr>PowerPoint Presentation</vt:lpstr>
      <vt:lpstr>PowerPoint Presentation</vt:lpstr>
      <vt:lpstr>PowerPoint Presentation</vt:lpstr>
      <vt:lpstr>What is the diagnosis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CARDIOLOGY</dc:title>
  <dc:creator>SAHADULLA MUHAMMED HIBATHULLAJI</dc:creator>
  <cp:lastModifiedBy>SAHADULLA MUHAMMED HIBATHULLAJI</cp:lastModifiedBy>
  <cp:revision>67</cp:revision>
  <dcterms:created xsi:type="dcterms:W3CDTF">2022-05-28T14:14:12Z</dcterms:created>
  <dcterms:modified xsi:type="dcterms:W3CDTF">2022-07-12T02:07:25Z</dcterms:modified>
</cp:coreProperties>
</file>